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4088" r:id="rId2"/>
  </p:sldMasterIdLst>
  <p:notesMasterIdLst>
    <p:notesMasterId r:id="rId65"/>
  </p:notesMasterIdLst>
  <p:handoutMasterIdLst>
    <p:handoutMasterId r:id="rId66"/>
  </p:handoutMasterIdLst>
  <p:sldIdLst>
    <p:sldId id="319" r:id="rId3"/>
    <p:sldId id="320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448" r:id="rId13"/>
    <p:sldId id="396" r:id="rId14"/>
    <p:sldId id="449" r:id="rId15"/>
    <p:sldId id="450" r:id="rId16"/>
    <p:sldId id="397" r:id="rId17"/>
    <p:sldId id="451" r:id="rId18"/>
    <p:sldId id="400" r:id="rId19"/>
    <p:sldId id="452" r:id="rId20"/>
    <p:sldId id="402" r:id="rId21"/>
    <p:sldId id="403" r:id="rId22"/>
    <p:sldId id="453" r:id="rId23"/>
    <p:sldId id="405" r:id="rId24"/>
    <p:sldId id="406" r:id="rId25"/>
    <p:sldId id="454" r:id="rId26"/>
    <p:sldId id="455" r:id="rId27"/>
    <p:sldId id="409" r:id="rId28"/>
    <p:sldId id="410" r:id="rId29"/>
    <p:sldId id="411" r:id="rId30"/>
    <p:sldId id="456" r:id="rId31"/>
    <p:sldId id="413" r:id="rId32"/>
    <p:sldId id="414" r:id="rId33"/>
    <p:sldId id="457" r:id="rId34"/>
    <p:sldId id="417" r:id="rId35"/>
    <p:sldId id="446" r:id="rId36"/>
    <p:sldId id="415" r:id="rId37"/>
    <p:sldId id="416" r:id="rId38"/>
    <p:sldId id="458" r:id="rId39"/>
    <p:sldId id="420" r:id="rId40"/>
    <p:sldId id="421" r:id="rId41"/>
    <p:sldId id="436" r:id="rId42"/>
    <p:sldId id="459" r:id="rId43"/>
    <p:sldId id="437" r:id="rId44"/>
    <p:sldId id="439" r:id="rId45"/>
    <p:sldId id="422" r:id="rId46"/>
    <p:sldId id="423" r:id="rId47"/>
    <p:sldId id="460" r:id="rId48"/>
    <p:sldId id="425" r:id="rId49"/>
    <p:sldId id="426" r:id="rId50"/>
    <p:sldId id="440" r:id="rId51"/>
    <p:sldId id="461" r:id="rId52"/>
    <p:sldId id="441" r:id="rId53"/>
    <p:sldId id="429" r:id="rId54"/>
    <p:sldId id="430" r:id="rId55"/>
    <p:sldId id="431" r:id="rId56"/>
    <p:sldId id="432" r:id="rId57"/>
    <p:sldId id="433" r:id="rId58"/>
    <p:sldId id="442" r:id="rId59"/>
    <p:sldId id="443" r:id="rId60"/>
    <p:sldId id="434" r:id="rId61"/>
    <p:sldId id="444" r:id="rId62"/>
    <p:sldId id="435" r:id="rId63"/>
    <p:sldId id="386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30" autoAdjust="0"/>
  </p:normalViewPr>
  <p:slideViewPr>
    <p:cSldViewPr>
      <p:cViewPr>
        <p:scale>
          <a:sx n="70" d="100"/>
          <a:sy n="70" d="100"/>
        </p:scale>
        <p:origin x="-90" y="-7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A31215C-4366-4BAC-A4AE-5C7176E7D5E6}" type="datetimeFigureOut">
              <a:rPr lang="en-US"/>
              <a:pPr>
                <a:defRPr/>
              </a:pPr>
              <a:t>4/29/2012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D6F092B-E0DE-473F-BDE9-CDC625CC54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70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9DABCCD-F063-46A5-81C4-E381755F099B}" type="datetimeFigureOut">
              <a:rPr lang="en-US"/>
              <a:pPr>
                <a:defRPr/>
              </a:pPr>
              <a:t>4/29/2012</a:t>
            </a:fld>
            <a:endParaRPr lang="en-US" dirty="0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F21F545-79F6-49C9-A11A-0B660774A0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1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0921CE6-0667-4BD4-AE26-381207F2D3A2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2EF03-1931-4A97-A974-1ABEF79DE5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EDC57-3D84-4FFE-B4E5-6EB258C6DF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C602D-BC82-4416-979E-EDACD87A88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1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C650B-6096-4BA9-BDA4-4CD9A86D97B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13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1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3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79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05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61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6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B7C15-51A3-449E-BF8E-4D395347CC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87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36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85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59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0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2102-BAFF-460C-A850-FB189330EE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3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4129D-2D09-4055-B3C8-B7C8D7AA8E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4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E52A3-80EB-494B-9849-C3F6951214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9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E919E-1C49-48BC-A32C-8E0FB569B3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6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F338A-3D4A-4FA8-8D8B-83CB7FC3D4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3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80388-ED4C-4589-8C49-C98D4D45DF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9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8789A-2E78-40ED-B6F4-D0C0B2E28C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A45D057A-7B98-4291-8369-0A499E7CE3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5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12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Voice and Video Over IP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Analog Telephones (cont’d.)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Alternate analog-to-digital conversion method</a:t>
            </a:r>
          </a:p>
          <a:p>
            <a:pPr lvl="1" eaLnBrk="1" hangingPunct="1"/>
            <a:r>
              <a:rPr lang="en-US" dirty="0" smtClean="0"/>
              <a:t>Connect</a:t>
            </a:r>
            <a:r>
              <a:rPr lang="en-US" dirty="0"/>
              <a:t> </a:t>
            </a:r>
            <a:r>
              <a:rPr lang="en-US" dirty="0" smtClean="0"/>
              <a:t>analog telephone line to switch, router, or gateway</a:t>
            </a:r>
          </a:p>
          <a:p>
            <a:pPr lvl="1" eaLnBrk="1" hangingPunct="1"/>
            <a:r>
              <a:rPr lang="en-US" dirty="0" smtClean="0"/>
              <a:t>Convert analog voice signals into packet</a:t>
            </a:r>
          </a:p>
          <a:p>
            <a:pPr lvl="1" eaLnBrk="1" hangingPunct="1"/>
            <a:r>
              <a:rPr lang="en-US" dirty="0" smtClean="0"/>
              <a:t>Issue packet to data network</a:t>
            </a:r>
          </a:p>
          <a:p>
            <a:pPr lvl="1" eaLnBrk="1" hangingPunct="1"/>
            <a:r>
              <a:rPr lang="en-US" dirty="0" smtClean="0"/>
              <a:t>Vice versa</a:t>
            </a:r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35D076-A3CB-4EB2-AE47-D976CF60CC54}" type="slidenum">
              <a:rPr lang="en-US"/>
              <a:pPr eaLnBrk="1" hangingPunct="1"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7235" y="4936123"/>
            <a:ext cx="2383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12-2 VoIP router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347235" y="5274677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Photo of SmartNode™4520 Analog VoIP router from Patton Electronics , Co.</a:t>
            </a:r>
            <a:endParaRPr lang="en-US" sz="1400" i="1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643222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3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Telephones (cont’d.)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PBX (private branch exchange)</a:t>
            </a:r>
          </a:p>
          <a:p>
            <a:pPr lvl="1"/>
            <a:r>
              <a:rPr lang="en-US" dirty="0" smtClean="0"/>
              <a:t>More commonly called IP-PBX</a:t>
            </a:r>
          </a:p>
          <a:p>
            <a:pPr lvl="1"/>
            <a:r>
              <a:rPr lang="en-US" dirty="0" smtClean="0"/>
              <a:t>Telephone switch connecting and managing calls within private organization</a:t>
            </a:r>
          </a:p>
          <a:p>
            <a:pPr lvl="1"/>
            <a:r>
              <a:rPr lang="en-US" dirty="0" smtClean="0"/>
              <a:t>Accepts, interprets analog and digital voice signals</a:t>
            </a:r>
          </a:p>
          <a:p>
            <a:pPr lvl="1"/>
            <a:r>
              <a:rPr lang="en-US" dirty="0" smtClean="0"/>
              <a:t>Connects with traditional PSTN lines, data networks</a:t>
            </a:r>
          </a:p>
          <a:p>
            <a:pPr lvl="1"/>
            <a:r>
              <a:rPr lang="en-US" dirty="0" smtClean="0"/>
              <a:t>Transmits, receives IP-based voice signals to and from other network connectivity devices</a:t>
            </a:r>
          </a:p>
          <a:p>
            <a:pPr lvl="1"/>
            <a:r>
              <a:rPr lang="en-US" dirty="0" smtClean="0"/>
              <a:t>Packaged with sophisticated software</a:t>
            </a:r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6D28E17-777B-4F0F-94DD-65A84AB3EB7A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71763" y="3810000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12-3 IP-PBX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685874" y="4173898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Epygi Technologies, Ltd.</a:t>
            </a:r>
            <a:endParaRPr lang="en-US" sz="1400" i="1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629525" cy="1288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5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Telephones (cont’d.)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PBX</a:t>
            </a:r>
          </a:p>
          <a:p>
            <a:pPr lvl="1"/>
            <a:r>
              <a:rPr lang="en-US" dirty="0" smtClean="0"/>
              <a:t>Exists on the Internet</a:t>
            </a:r>
          </a:p>
          <a:p>
            <a:pPr lvl="1"/>
            <a:r>
              <a:rPr lang="en-US" dirty="0" smtClean="0"/>
              <a:t>Separate provider for call management services</a:t>
            </a:r>
          </a:p>
          <a:p>
            <a:pPr lvl="1"/>
            <a:r>
              <a:rPr lang="en-US" dirty="0" smtClean="0"/>
              <a:t>May also be called virtual PBXs</a:t>
            </a:r>
          </a:p>
          <a:p>
            <a:pPr lvl="2"/>
            <a:r>
              <a:rPr lang="en-US" dirty="0" smtClean="0"/>
              <a:t>Trademark of VirtualPBX company</a:t>
            </a:r>
          </a:p>
          <a:p>
            <a:r>
              <a:rPr lang="en-US" dirty="0" smtClean="0"/>
              <a:t>Advantage of Hosted PBXs</a:t>
            </a:r>
          </a:p>
          <a:p>
            <a:pPr lvl="1"/>
            <a:r>
              <a:rPr lang="en-US" dirty="0" smtClean="0"/>
              <a:t>No installation or maintenance of hardware and software for call completion and management</a:t>
            </a:r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6D28E17-777B-4F0F-94DD-65A84AB3EB7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Analog Telephones (cont’d.)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Traditional telephone connects to analog PBX</a:t>
            </a:r>
          </a:p>
          <a:p>
            <a:pPr lvl="1" eaLnBrk="1" hangingPunct="1"/>
            <a:r>
              <a:rPr lang="en-US" dirty="0" smtClean="0"/>
              <a:t>Then connects to voice-data gateway</a:t>
            </a:r>
          </a:p>
          <a:p>
            <a:pPr eaLnBrk="1" hangingPunct="1"/>
            <a:r>
              <a:rPr lang="en-US" dirty="0" smtClean="0"/>
              <a:t>Gateway connects traditional telephone circuits with TCP/IP network</a:t>
            </a:r>
          </a:p>
          <a:p>
            <a:pPr lvl="1" eaLnBrk="1" hangingPunct="1"/>
            <a:r>
              <a:rPr lang="en-US" dirty="0" smtClean="0"/>
              <a:t>Internet or private WAN</a:t>
            </a:r>
          </a:p>
          <a:p>
            <a:pPr eaLnBrk="1" hangingPunct="1"/>
            <a:r>
              <a:rPr lang="en-US" dirty="0" smtClean="0"/>
              <a:t>Gateway actions</a:t>
            </a:r>
            <a:endParaRPr lang="en-US" dirty="0" smtClean="0"/>
          </a:p>
          <a:p>
            <a:pPr lvl="1" eaLnBrk="1" hangingPunct="1"/>
            <a:r>
              <a:rPr lang="en-US" dirty="0" smtClean="0"/>
              <a:t>Digitizes incoming analog voice signal</a:t>
            </a:r>
          </a:p>
          <a:p>
            <a:pPr lvl="1" eaLnBrk="1" hangingPunct="1"/>
            <a:r>
              <a:rPr lang="en-US" dirty="0" smtClean="0"/>
              <a:t>Compresses data</a:t>
            </a:r>
          </a:p>
          <a:p>
            <a:pPr lvl="1" eaLnBrk="1" hangingPunct="1"/>
            <a:r>
              <a:rPr lang="en-US" dirty="0" smtClean="0"/>
              <a:t>Assembles data into packets</a:t>
            </a:r>
          </a:p>
          <a:p>
            <a:pPr lvl="1" eaLnBrk="1" hangingPunct="1"/>
            <a:r>
              <a:rPr lang="en-US" dirty="0" smtClean="0"/>
              <a:t>Issues packets to packet-switched network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A9F315-4D47-4913-AE07-DB51D05A9721}" type="slidenum">
              <a:rPr lang="en-US"/>
              <a:pPr eaLnBrk="1" hangingPunct="1"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5384913"/>
            <a:ext cx="5756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12-4 Integrating VoIP networks and analog telephones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789289" y="572346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Course Technology/Cengage Learning</a:t>
            </a:r>
            <a:endParaRPr lang="en-US" sz="1400" i="1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7" y="1219200"/>
            <a:ext cx="7829550" cy="398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3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Telephones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telephones (IP phones)</a:t>
            </a:r>
          </a:p>
          <a:p>
            <a:pPr lvl="1" eaLnBrk="1" hangingPunct="1"/>
            <a:r>
              <a:rPr lang="en-US" dirty="0" smtClean="0"/>
              <a:t>Transmit, receive only digital signals</a:t>
            </a:r>
          </a:p>
          <a:p>
            <a:pPr lvl="1" eaLnBrk="1" hangingPunct="1"/>
            <a:r>
              <a:rPr lang="en-US" dirty="0" smtClean="0"/>
              <a:t>Voice immediately digitized, issued to network in packet form</a:t>
            </a:r>
          </a:p>
          <a:p>
            <a:pPr lvl="1" eaLnBrk="1" hangingPunct="1"/>
            <a:r>
              <a:rPr lang="en-US" dirty="0" smtClean="0"/>
              <a:t>Requires unique IP address</a:t>
            </a:r>
          </a:p>
          <a:p>
            <a:pPr lvl="1" eaLnBrk="1" hangingPunct="1"/>
            <a:r>
              <a:rPr lang="en-US" dirty="0" smtClean="0"/>
              <a:t>Looks like traditional touch-tone phone</a:t>
            </a:r>
          </a:p>
          <a:p>
            <a:pPr lvl="1" eaLnBrk="1" hangingPunct="1"/>
            <a:r>
              <a:rPr lang="en-US" dirty="0" smtClean="0"/>
              <a:t>Connects to RJ-45 wall jack</a:t>
            </a:r>
          </a:p>
          <a:p>
            <a:pPr lvl="1" eaLnBrk="1" hangingPunct="1"/>
            <a:r>
              <a:rPr lang="en-US" dirty="0" smtClean="0"/>
              <a:t>Connection may pass through connectivity device before reaching IP-PBX</a:t>
            </a: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916D7-35D0-4CA1-9113-899515B77844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045" y="302922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12-5 Accessing a VoIP network from IP phones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0690" y="4011340"/>
            <a:ext cx="2819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Course Technology/Cengage Learning</a:t>
            </a:r>
            <a:endParaRPr lang="en-US" sz="1400" i="1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90" y="304800"/>
            <a:ext cx="5443906" cy="589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1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Telephones (cont’d.)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telephone features</a:t>
            </a:r>
          </a:p>
          <a:p>
            <a:pPr lvl="1" eaLnBrk="1" hangingPunct="1"/>
            <a:r>
              <a:rPr lang="en-US" dirty="0" smtClean="0"/>
              <a:t>Speed-dialing</a:t>
            </a:r>
          </a:p>
          <a:p>
            <a:pPr lvl="1" eaLnBrk="1" hangingPunct="1"/>
            <a:r>
              <a:rPr lang="en-US" dirty="0" smtClean="0"/>
              <a:t>Call hold</a:t>
            </a:r>
          </a:p>
          <a:p>
            <a:pPr lvl="1" eaLnBrk="1" hangingPunct="1"/>
            <a:r>
              <a:rPr lang="en-US" dirty="0" smtClean="0"/>
              <a:t>Transfer, forward</a:t>
            </a:r>
          </a:p>
          <a:p>
            <a:pPr lvl="1" eaLnBrk="1" hangingPunct="1"/>
            <a:r>
              <a:rPr lang="en-US" dirty="0" smtClean="0"/>
              <a:t>Conference calling</a:t>
            </a:r>
          </a:p>
          <a:p>
            <a:pPr lvl="1" eaLnBrk="1" hangingPunct="1"/>
            <a:r>
              <a:rPr lang="en-US" dirty="0" smtClean="0"/>
              <a:t>Voice-mail access</a:t>
            </a:r>
          </a:p>
          <a:p>
            <a:pPr lvl="1" eaLnBrk="1" hangingPunct="1"/>
            <a:r>
              <a:rPr lang="en-US" dirty="0" smtClean="0"/>
              <a:t>Speakers, microphones, LCD screen</a:t>
            </a:r>
          </a:p>
          <a:p>
            <a:pPr lvl="1" eaLnBrk="1" hangingPunct="1"/>
            <a:r>
              <a:rPr lang="en-US" dirty="0" smtClean="0"/>
              <a:t>Mobile and wired styles</a:t>
            </a:r>
          </a:p>
          <a:p>
            <a:pPr lvl="1" eaLnBrk="1" hangingPunct="1"/>
            <a:r>
              <a:rPr lang="en-US" dirty="0" smtClean="0"/>
              <a:t>Some can act as Web browsers</a:t>
            </a:r>
            <a:endParaRPr lang="en-US" dirty="0"/>
          </a:p>
          <a:p>
            <a:pPr lvl="1" eaLnBrk="1" hangingPunct="1"/>
            <a:r>
              <a:rPr lang="en-US" dirty="0" smtClean="0"/>
              <a:t>Easily moved from office to office</a:t>
            </a:r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54780E9-9354-4FC0-BBF9-69E8833CBE2D}" type="slidenum">
              <a:rPr lang="en-US"/>
              <a:pPr eaLnBrk="1" hangingPunct="1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terminology specific to converged networks</a:t>
            </a:r>
          </a:p>
          <a:p>
            <a:pPr eaLnBrk="1" hangingPunct="1"/>
            <a:r>
              <a:rPr lang="en-US" dirty="0" smtClean="0"/>
              <a:t>Explain VoIP (Voice over IP) services, PBXs, and their user interfaces</a:t>
            </a:r>
          </a:p>
          <a:p>
            <a:pPr eaLnBrk="1" hangingPunct="1"/>
            <a:r>
              <a:rPr lang="en-US" dirty="0" smtClean="0"/>
              <a:t>Explain video-over-IP services and their user interfaces</a:t>
            </a:r>
          </a:p>
          <a:p>
            <a:pPr eaLnBrk="1" hangingPunct="1"/>
            <a:r>
              <a:rPr lang="en-US" dirty="0" smtClean="0"/>
              <a:t>Describe VoIP and video-over-IP signaling and transport protocols, including SIP, H.323, and RTP</a:t>
            </a:r>
          </a:p>
          <a:p>
            <a:pPr eaLnBrk="1" hangingPunct="1"/>
            <a:r>
              <a:rPr lang="en-US" dirty="0" smtClean="0"/>
              <a:t>Understand QoS (quality of service) assurance methods critical to converged networks, including RSVP and DiffServ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1AE469B-91E9-485D-9BE5-98017FB56AA8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Telephones (cont’d.)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Conventional analog telephone</a:t>
            </a:r>
          </a:p>
          <a:p>
            <a:pPr lvl="1" eaLnBrk="1" hangingPunct="1"/>
            <a:r>
              <a:rPr lang="en-US" dirty="0" smtClean="0"/>
              <a:t>Obtains current from local loop</a:t>
            </a:r>
          </a:p>
          <a:p>
            <a:pPr lvl="1" eaLnBrk="1" hangingPunct="1"/>
            <a:r>
              <a:rPr lang="en-US" dirty="0" smtClean="0"/>
              <a:t>Current used for signaling (ring, dial tone)</a:t>
            </a:r>
          </a:p>
          <a:p>
            <a:pPr eaLnBrk="1" hangingPunct="1"/>
            <a:r>
              <a:rPr lang="en-US" dirty="0" smtClean="0"/>
              <a:t>IP telephones</a:t>
            </a:r>
          </a:p>
          <a:p>
            <a:pPr lvl="1" eaLnBrk="1" hangingPunct="1"/>
            <a:r>
              <a:rPr lang="en-US" dirty="0" smtClean="0"/>
              <a:t>Need electric current</a:t>
            </a:r>
          </a:p>
          <a:p>
            <a:pPr lvl="1" eaLnBrk="1" hangingPunct="1"/>
            <a:r>
              <a:rPr lang="en-US" dirty="0" smtClean="0"/>
              <a:t>Not directly connected to local loop</a:t>
            </a:r>
          </a:p>
          <a:p>
            <a:pPr lvl="1" eaLnBrk="1" hangingPunct="1"/>
            <a:r>
              <a:rPr lang="en-US" dirty="0" smtClean="0"/>
              <a:t>Most use separate power supply</a:t>
            </a:r>
          </a:p>
          <a:p>
            <a:pPr lvl="2" eaLnBrk="1" hangingPunct="1"/>
            <a:r>
              <a:rPr lang="en-US" dirty="0" smtClean="0"/>
              <a:t>Susceptible to power outages</a:t>
            </a:r>
          </a:p>
          <a:p>
            <a:pPr lvl="2" eaLnBrk="1" hangingPunct="1"/>
            <a:r>
              <a:rPr lang="en-US" dirty="0" smtClean="0"/>
              <a:t>Requires assured backup power sources</a:t>
            </a:r>
          </a:p>
          <a:p>
            <a:pPr lvl="1" eaLnBrk="1" hangingPunct="1"/>
            <a:r>
              <a:rPr lang="en-US" dirty="0" smtClean="0"/>
              <a:t>Some use PoE (power over Ethernet)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003B3A8-44E2-4AEF-A5F1-92CE88474873}" type="slidenum">
              <a:rPr lang="en-US"/>
              <a:pPr eaLnBrk="1" hangingPunct="1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27448" y="5581106"/>
            <a:ext cx="3123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12-6 An IP phone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827448" y="5930584"/>
            <a:ext cx="534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Grandstream Networks, Inc.</a:t>
            </a:r>
            <a:endParaRPr lang="en-US" sz="1400" i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85800"/>
            <a:ext cx="4510926" cy="464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3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Softphones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Computer programmed to act like IP telephone</a:t>
            </a:r>
          </a:p>
          <a:p>
            <a:pPr lvl="1" eaLnBrk="1" hangingPunct="1"/>
            <a:r>
              <a:rPr lang="en-US" dirty="0" smtClean="0"/>
              <a:t>Provide same calling functions</a:t>
            </a:r>
          </a:p>
          <a:p>
            <a:pPr lvl="1" eaLnBrk="1" hangingPunct="1"/>
            <a:r>
              <a:rPr lang="en-US" dirty="0" smtClean="0"/>
              <a:t>Connect to network; deliver services differently</a:t>
            </a:r>
          </a:p>
          <a:p>
            <a:pPr eaLnBrk="1" hangingPunct="1"/>
            <a:r>
              <a:rPr lang="en-US" dirty="0" smtClean="0"/>
              <a:t>Prerequisites</a:t>
            </a:r>
          </a:p>
          <a:p>
            <a:pPr lvl="1" eaLnBrk="1" hangingPunct="1"/>
            <a:r>
              <a:rPr lang="en-US" dirty="0" smtClean="0"/>
              <a:t>Computer minimum hardware requirements</a:t>
            </a:r>
          </a:p>
          <a:p>
            <a:pPr lvl="1" eaLnBrk="1" hangingPunct="1"/>
            <a:r>
              <a:rPr lang="en-US" dirty="0" smtClean="0"/>
              <a:t>IP telephony client installed</a:t>
            </a:r>
          </a:p>
          <a:p>
            <a:pPr lvl="1" eaLnBrk="1" hangingPunct="1"/>
            <a:r>
              <a:rPr lang="en-US" dirty="0" smtClean="0"/>
              <a:t>Digital telephone switch communication</a:t>
            </a:r>
          </a:p>
          <a:p>
            <a:pPr lvl="1" eaLnBrk="1" hangingPunct="1"/>
            <a:r>
              <a:rPr lang="en-US" dirty="0" smtClean="0"/>
              <a:t>Full-duplex sound card</a:t>
            </a:r>
          </a:p>
          <a:p>
            <a:pPr lvl="1" eaLnBrk="1" hangingPunct="1"/>
            <a:r>
              <a:rPr lang="en-US" dirty="0" smtClean="0"/>
              <a:t>Microphone, speakers</a:t>
            </a:r>
          </a:p>
          <a:p>
            <a:pPr eaLnBrk="1" hangingPunct="1"/>
            <a:r>
              <a:rPr lang="en-US" dirty="0" smtClean="0"/>
              <a:t>Softphone example: Skype</a:t>
            </a: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F53930-1502-4DB0-B728-7D7480E363AD}" type="slidenum">
              <a:rPr lang="en-US"/>
              <a:pPr eaLnBrk="1" hangingPunct="1"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Softphones (cont’d.)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Graphical interface</a:t>
            </a:r>
          </a:p>
          <a:p>
            <a:pPr lvl="1" eaLnBrk="1" hangingPunct="1"/>
            <a:r>
              <a:rPr lang="en-US" dirty="0" smtClean="0"/>
              <a:t>Presented after user starts softphone client software</a:t>
            </a:r>
          </a:p>
          <a:p>
            <a:pPr lvl="1" eaLnBrk="1" hangingPunct="1"/>
            <a:r>
              <a:rPr lang="en-US" dirty="0" smtClean="0"/>
              <a:t>Customizable</a:t>
            </a:r>
          </a:p>
          <a:p>
            <a:pPr eaLnBrk="1" hangingPunct="1"/>
            <a:r>
              <a:rPr lang="en-US" dirty="0" smtClean="0"/>
              <a:t>Versatile connectivity</a:t>
            </a:r>
          </a:p>
          <a:p>
            <a:pPr lvl="1" eaLnBrk="1" hangingPunct="1"/>
            <a:r>
              <a:rPr lang="en-US" dirty="0" smtClean="0"/>
              <a:t>VoIP solution for traveling employees and telecommuters</a:t>
            </a:r>
          </a:p>
          <a:p>
            <a:pPr eaLnBrk="1" hangingPunct="1"/>
            <a:r>
              <a:rPr lang="en-US" dirty="0" smtClean="0"/>
              <a:t>Convenient, localized call management</a:t>
            </a:r>
          </a:p>
          <a:p>
            <a:pPr lvl="1" eaLnBrk="1" hangingPunct="1"/>
            <a:r>
              <a:rPr lang="en-US" dirty="0" smtClean="0"/>
              <a:t>Call </a:t>
            </a:r>
            <a:r>
              <a:rPr lang="en-US" dirty="0" smtClean="0"/>
              <a:t>tracking</a:t>
            </a:r>
          </a:p>
          <a:p>
            <a:pPr lvl="2" eaLnBrk="1" hangingPunct="1"/>
            <a:r>
              <a:rPr lang="en-US" dirty="0"/>
              <a:t>D</a:t>
            </a:r>
            <a:r>
              <a:rPr lang="en-US" dirty="0" smtClean="0"/>
              <a:t>ate</a:t>
            </a:r>
            <a:r>
              <a:rPr lang="en-US" dirty="0" smtClean="0"/>
              <a:t>, time, duration, originating number, caller names</a:t>
            </a:r>
          </a:p>
          <a:p>
            <a:pPr lvl="1" eaLnBrk="1" hangingPunct="1"/>
            <a:r>
              <a:rPr lang="en-US" dirty="0" smtClean="0"/>
              <a:t>Simplifies recordkeeping and billing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5DDFD9-839E-4638-88FC-B7A424E00154}" type="slidenum">
              <a:rPr lang="en-US"/>
              <a:pPr eaLnBrk="1" hangingPunct="1"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27448" y="5581106"/>
            <a:ext cx="3123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12-7 Softphone interface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827448" y="5930584"/>
            <a:ext cx="3123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CounterPath Corporation</a:t>
            </a:r>
            <a:endParaRPr lang="en-US" sz="1400" i="1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22" y="685800"/>
            <a:ext cx="6657975" cy="4651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4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3093" y="5581106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12-8 Connecting softphones to a converged network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709782" y="5919660"/>
            <a:ext cx="534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Course Technology/Cengage Learning</a:t>
            </a:r>
            <a:endParaRPr lang="en-US" sz="1400" i="1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38" y="304800"/>
            <a:ext cx="5580084" cy="5189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7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Video-over-IP Applications and Interfaces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Cisco Systems estimate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By 2015, over two-thirds of Internet traffic will be video traffic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Factors fueling growth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Large quantity of video content available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Increasing number of devices accessing Internet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Decreasing cost of bandwidth, equipment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Video-over-IP services categories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Streaming video, IPTV, videoconferencing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A1BB59-7D37-4DE5-B879-7F001A22B5D0}" type="slidenum">
              <a:rPr lang="en-US"/>
              <a:pPr eaLnBrk="1" hangingPunct="1"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Streaming Video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Simplest among </a:t>
            </a:r>
            <a:r>
              <a:rPr lang="en-US" dirty="0" smtClean="0"/>
              <a:t>video-over-IP </a:t>
            </a:r>
            <a:r>
              <a:rPr lang="en-US" dirty="0" smtClean="0"/>
              <a:t>applications</a:t>
            </a:r>
          </a:p>
          <a:p>
            <a:pPr lvl="1" eaLnBrk="1" hangingPunct="1"/>
            <a:r>
              <a:rPr lang="en-US" dirty="0" smtClean="0"/>
              <a:t>Basic computer hardware, software requirements</a:t>
            </a:r>
          </a:p>
          <a:p>
            <a:pPr eaLnBrk="1" hangingPunct="1"/>
            <a:r>
              <a:rPr lang="en-US" dirty="0" smtClean="0"/>
              <a:t>Video-on-demand</a:t>
            </a:r>
          </a:p>
          <a:p>
            <a:pPr lvl="1" eaLnBrk="1" hangingPunct="1"/>
            <a:r>
              <a:rPr lang="en-US" dirty="0" smtClean="0"/>
              <a:t>Files stored on video streaming server</a:t>
            </a:r>
          </a:p>
          <a:p>
            <a:pPr lvl="1" eaLnBrk="1" hangingPunct="1"/>
            <a:r>
              <a:rPr lang="en-US" dirty="0" smtClean="0"/>
              <a:t>Popular</a:t>
            </a:r>
          </a:p>
          <a:p>
            <a:pPr lvl="1" eaLnBrk="1" hangingPunct="1"/>
            <a:r>
              <a:rPr lang="en-US" dirty="0" smtClean="0"/>
              <a:t>Viewer chooses video when </a:t>
            </a:r>
            <a:r>
              <a:rPr lang="en-US" dirty="0" smtClean="0"/>
              <a:t>convenient</a:t>
            </a:r>
          </a:p>
          <a:p>
            <a:pPr lvl="2" eaLnBrk="1" hangingPunct="1"/>
            <a:r>
              <a:rPr lang="en-US" dirty="0"/>
              <a:t>V</a:t>
            </a:r>
            <a:r>
              <a:rPr lang="en-US" dirty="0" smtClean="0"/>
              <a:t>iews using Web </a:t>
            </a:r>
            <a:r>
              <a:rPr lang="en-US" dirty="0" smtClean="0"/>
              <a:t>browser</a:t>
            </a:r>
          </a:p>
          <a:p>
            <a:pPr eaLnBrk="1" hangingPunct="1"/>
            <a:r>
              <a:rPr lang="en-US" dirty="0" smtClean="0"/>
              <a:t>Streaming </a:t>
            </a:r>
            <a:r>
              <a:rPr lang="en-US" dirty="0" smtClean="0"/>
              <a:t>video can be issued </a:t>
            </a:r>
            <a:r>
              <a:rPr lang="en-US" dirty="0" smtClean="0"/>
              <a:t>live</a:t>
            </a:r>
          </a:p>
          <a:p>
            <a:pPr lvl="1" eaLnBrk="1" hangingPunct="1"/>
            <a:r>
              <a:rPr lang="en-US" dirty="0" smtClean="0"/>
              <a:t>From source directly to user</a:t>
            </a:r>
            <a:endParaRPr lang="en-US" dirty="0" smtClean="0"/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D9282B-281C-41D9-B7C5-32C62869D514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Streaming Video (cont’d.)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Drawbacks of live stream</a:t>
            </a:r>
            <a:endParaRPr lang="en-US" dirty="0" smtClean="0"/>
          </a:p>
          <a:p>
            <a:pPr lvl="1" eaLnBrk="1" hangingPunct="1"/>
            <a:r>
              <a:rPr lang="en-US" dirty="0" smtClean="0"/>
              <a:t>Content may not be edited before distribution</a:t>
            </a:r>
          </a:p>
          <a:p>
            <a:pPr lvl="1" eaLnBrk="1" hangingPunct="1"/>
            <a:r>
              <a:rPr lang="en-US" dirty="0" smtClean="0"/>
              <a:t>Viewers must connect with stream when issued</a:t>
            </a:r>
          </a:p>
          <a:p>
            <a:pPr eaLnBrk="1" hangingPunct="1"/>
            <a:r>
              <a:rPr lang="en-US" dirty="0" smtClean="0"/>
              <a:t>Video-on-demand benefits</a:t>
            </a:r>
          </a:p>
          <a:p>
            <a:pPr lvl="1" eaLnBrk="1" hangingPunct="1"/>
            <a:r>
              <a:rPr lang="en-US" dirty="0" smtClean="0"/>
              <a:t>Content viewed at user’s convenience</a:t>
            </a:r>
          </a:p>
          <a:p>
            <a:pPr lvl="1" eaLnBrk="1" hangingPunct="1"/>
            <a:r>
              <a:rPr lang="en-US" dirty="0" smtClean="0"/>
              <a:t>Viewers control viewing experience</a:t>
            </a:r>
          </a:p>
          <a:p>
            <a:pPr lvl="2" eaLnBrk="1" hangingPunct="1"/>
            <a:r>
              <a:rPr lang="en-US" dirty="0" smtClean="0"/>
              <a:t>Pause, rewind, fast-forward capabilities</a:t>
            </a:r>
            <a:endParaRPr lang="en-US" dirty="0" smtClean="0"/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E16C52-5359-4CE0-889D-6A9F3563C1E3}" type="slidenum">
              <a:rPr lang="en-US"/>
              <a:pPr eaLnBrk="1" hangingPunct="1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29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523071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12-9 Video-on-demand and live streaming video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147248" y="5569270"/>
            <a:ext cx="534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Course Technology/Cengage Learning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696200" cy="400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6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Terminology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 telephony (VoIP)</a:t>
            </a:r>
          </a:p>
          <a:p>
            <a:pPr lvl="1" eaLnBrk="1" hangingPunct="1"/>
            <a:r>
              <a:rPr lang="en-US" dirty="0" smtClean="0"/>
              <a:t>Any network carrying voice signals using TCP/IP</a:t>
            </a:r>
          </a:p>
          <a:p>
            <a:pPr lvl="2" eaLnBrk="1" hangingPunct="1"/>
            <a:r>
              <a:rPr lang="en-US" dirty="0" smtClean="0"/>
              <a:t>Public or private</a:t>
            </a:r>
          </a:p>
          <a:p>
            <a:pPr lvl="1" eaLnBrk="1" hangingPunct="1"/>
            <a:r>
              <a:rPr lang="en-US" dirty="0" smtClean="0"/>
              <a:t>Runs over any packet-switched network</a:t>
            </a:r>
          </a:p>
          <a:p>
            <a:pPr eaLnBrk="1" hangingPunct="1"/>
            <a:r>
              <a:rPr lang="en-US" dirty="0" smtClean="0"/>
              <a:t>Data connection types carrying VoIP signals</a:t>
            </a:r>
          </a:p>
          <a:p>
            <a:pPr lvl="1" eaLnBrk="1" hangingPunct="1"/>
            <a:r>
              <a:rPr lang="en-US" dirty="0" smtClean="0"/>
              <a:t>T-carriers, ISDN, DSL, broadband cable, satellite connections, WiFi, WiMAX, HSPA+, LTE, cellular telephone networks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0722FC-851C-483D-9930-F2B39DF413C2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Streaming Video (cont’d.)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Consider number </a:t>
            </a:r>
            <a:r>
              <a:rPr lang="en-US" dirty="0" smtClean="0"/>
              <a:t>of clients receiving each service</a:t>
            </a:r>
          </a:p>
          <a:p>
            <a:pPr lvl="1" eaLnBrk="1" hangingPunct="1"/>
            <a:r>
              <a:rPr lang="en-US" dirty="0" smtClean="0"/>
              <a:t>Point-to-point video over IP</a:t>
            </a:r>
          </a:p>
          <a:p>
            <a:pPr lvl="1" eaLnBrk="1" hangingPunct="1"/>
            <a:r>
              <a:rPr lang="en-US" dirty="0" smtClean="0"/>
              <a:t>Point-to-multipoint video over </a:t>
            </a:r>
            <a:r>
              <a:rPr lang="en-US" dirty="0" smtClean="0"/>
              <a:t>IP</a:t>
            </a:r>
          </a:p>
          <a:p>
            <a:pPr lvl="2" eaLnBrk="1" hangingPunct="1"/>
            <a:r>
              <a:rPr lang="en-US" dirty="0" smtClean="0"/>
              <a:t>Not the same as </a:t>
            </a:r>
            <a:r>
              <a:rPr lang="en-US" dirty="0" smtClean="0"/>
              <a:t>multicast </a:t>
            </a:r>
            <a:r>
              <a:rPr lang="en-US" dirty="0" smtClean="0"/>
              <a:t>transmission</a:t>
            </a:r>
            <a:endParaRPr lang="en-US" dirty="0" smtClean="0"/>
          </a:p>
          <a:p>
            <a:pPr eaLnBrk="1" hangingPunct="1"/>
            <a:r>
              <a:rPr lang="en-US" dirty="0" smtClean="0"/>
              <a:t>Unicast transmissions</a:t>
            </a:r>
          </a:p>
          <a:p>
            <a:pPr lvl="1" eaLnBrk="1" hangingPunct="1"/>
            <a:r>
              <a:rPr lang="en-US" dirty="0" smtClean="0"/>
              <a:t>Single node iss</a:t>
            </a:r>
            <a:r>
              <a:rPr lang="en-US" dirty="0" smtClean="0"/>
              <a:t>ues data stream to one other node</a:t>
            </a:r>
          </a:p>
          <a:p>
            <a:pPr lvl="1" eaLnBrk="1" hangingPunct="1"/>
            <a:r>
              <a:rPr lang="en-US" dirty="0" smtClean="0"/>
              <a:t>Example: CSPAN source issues signals to each viewer</a:t>
            </a:r>
            <a:endParaRPr lang="en-US" dirty="0" smtClean="0"/>
          </a:p>
          <a:p>
            <a:pPr eaLnBrk="1" hangingPunct="1"/>
            <a:r>
              <a:rPr lang="en-US" dirty="0"/>
              <a:t>Network classification: public or private</a:t>
            </a:r>
          </a:p>
          <a:p>
            <a:pPr lvl="1" eaLnBrk="1" hangingPunct="1"/>
            <a:r>
              <a:rPr lang="en-US" dirty="0"/>
              <a:t>Most streaming video occurs over public networks</a:t>
            </a:r>
          </a:p>
          <a:p>
            <a:pPr lvl="2" eaLnBrk="1" hangingPunct="1"/>
            <a:endParaRPr lang="en-US" dirty="0" smtClean="0"/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0B3339-362B-4058-95C3-AF5DCB855D55}" type="slidenum">
              <a:rPr lang="en-US"/>
              <a:pPr eaLnBrk="1" hangingPunct="1"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IPTV (IP Television)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Telecommunications </a:t>
            </a:r>
            <a:r>
              <a:rPr lang="en-US" dirty="0" smtClean="0"/>
              <a:t>carrier, </a:t>
            </a:r>
            <a:r>
              <a:rPr lang="en-US" dirty="0" smtClean="0"/>
              <a:t>cable </a:t>
            </a:r>
            <a:r>
              <a:rPr lang="en-US" dirty="0" smtClean="0"/>
              <a:t>company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High-bandwidth </a:t>
            </a:r>
            <a:r>
              <a:rPr lang="en-US" dirty="0" smtClean="0"/>
              <a:t>Internet connections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IPTV digital television signals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Digital video valued as an added </a:t>
            </a:r>
            <a:r>
              <a:rPr lang="en-US" dirty="0" smtClean="0"/>
              <a:t>service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Investing money into hardware, software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Elements of delivering digital video to consumers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Telco accepts video content at a head end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Telco’s </a:t>
            </a:r>
            <a:r>
              <a:rPr lang="en-US" dirty="0" smtClean="0"/>
              <a:t>CO (central </a:t>
            </a:r>
            <a:r>
              <a:rPr lang="en-US" dirty="0" smtClean="0"/>
              <a:t>office) servers </a:t>
            </a:r>
            <a:r>
              <a:rPr lang="en-US" dirty="0" smtClean="0"/>
              <a:t>provide management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Video channel assigned to multicast group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5629C3-E9C9-461A-8D0F-F4D8E7251B41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32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5281839"/>
            <a:ext cx="55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12-10 A telecommunications carrier’s IPTV network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5618581"/>
            <a:ext cx="5343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Course Technology/Cengage Learning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676254"/>
            <a:ext cx="7991475" cy="453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6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IPTV (cont’d.)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IPTV multicasting advantages</a:t>
            </a:r>
            <a:endParaRPr lang="en-US" dirty="0" smtClean="0"/>
          </a:p>
          <a:p>
            <a:pPr lvl="1" eaLnBrk="1" hangingPunct="1"/>
            <a:r>
              <a:rPr lang="en-US" dirty="0" smtClean="0"/>
              <a:t>Simple </a:t>
            </a:r>
            <a:r>
              <a:rPr lang="en-US" dirty="0" smtClean="0"/>
              <a:t>content delivery management</a:t>
            </a:r>
            <a:endParaRPr lang="en-US" dirty="0" smtClean="0"/>
          </a:p>
          <a:p>
            <a:pPr lvl="2" eaLnBrk="1" hangingPunct="1"/>
            <a:r>
              <a:rPr lang="en-US" dirty="0" smtClean="0"/>
              <a:t>Issue one multicast transmission to entire group</a:t>
            </a:r>
          </a:p>
          <a:p>
            <a:pPr lvl="1" eaLnBrk="1" hangingPunct="1"/>
            <a:r>
              <a:rPr lang="en-US" dirty="0" smtClean="0"/>
              <a:t>Local loop capacity issues</a:t>
            </a:r>
          </a:p>
          <a:p>
            <a:pPr lvl="2" eaLnBrk="1" hangingPunct="1"/>
            <a:r>
              <a:rPr lang="en-US" dirty="0" smtClean="0"/>
              <a:t>Most rely on copper to home (limits throughput)</a:t>
            </a:r>
          </a:p>
          <a:p>
            <a:pPr lvl="2" eaLnBrk="1" hangingPunct="1"/>
            <a:r>
              <a:rPr lang="en-US" dirty="0" smtClean="0"/>
              <a:t>Overwhelming local loop</a:t>
            </a:r>
          </a:p>
          <a:p>
            <a:pPr lvl="2" eaLnBrk="1" hangingPunct="1"/>
            <a:r>
              <a:rPr lang="en-US" dirty="0" smtClean="0"/>
              <a:t>Solution: Telco transmits only content ordered</a:t>
            </a:r>
          </a:p>
          <a:p>
            <a:pPr eaLnBrk="1" hangingPunct="1"/>
            <a:r>
              <a:rPr lang="en-US" dirty="0" smtClean="0"/>
              <a:t>IGMP (Internet Group Management Protocol)</a:t>
            </a:r>
          </a:p>
          <a:p>
            <a:pPr lvl="1" eaLnBrk="1" hangingPunct="1"/>
            <a:r>
              <a:rPr lang="en-US" dirty="0" smtClean="0"/>
              <a:t>Manages multicasting</a:t>
            </a:r>
          </a:p>
          <a:p>
            <a:pPr lvl="1" eaLnBrk="1" hangingPunct="1"/>
            <a:r>
              <a:rPr lang="en-US" dirty="0" smtClean="0"/>
              <a:t>Routers communicate using multicast routing protocol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38DDF51-6158-4DBD-9419-D9D044BCD2BC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IPTV (cont’d.)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Compressed, digital video signal travels like data signal</a:t>
            </a:r>
          </a:p>
          <a:p>
            <a:pPr lvl="1" eaLnBrk="1" hangingPunct="1"/>
            <a:r>
              <a:rPr lang="en-US" dirty="0" smtClean="0"/>
              <a:t>DSL, WIMAX</a:t>
            </a:r>
          </a:p>
          <a:p>
            <a:pPr eaLnBrk="1" hangingPunct="1"/>
            <a:r>
              <a:rPr lang="en-US" dirty="0" smtClean="0"/>
              <a:t>Advantage of delivering video over telcom or cable network</a:t>
            </a:r>
            <a:endParaRPr lang="en-US" dirty="0" smtClean="0"/>
          </a:p>
          <a:p>
            <a:pPr lvl="1" eaLnBrk="1" hangingPunct="1"/>
            <a:r>
              <a:rPr lang="en-US" dirty="0" smtClean="0"/>
              <a:t>Company</a:t>
            </a:r>
            <a:r>
              <a:rPr lang="en-US" dirty="0"/>
              <a:t> </a:t>
            </a:r>
            <a:r>
              <a:rPr lang="en-US" dirty="0" smtClean="0"/>
              <a:t>controls </a:t>
            </a:r>
            <a:r>
              <a:rPr lang="en-US" dirty="0" smtClean="0"/>
              <a:t>connection end to end</a:t>
            </a:r>
          </a:p>
          <a:p>
            <a:pPr lvl="2" eaLnBrk="1" hangingPunct="1"/>
            <a:r>
              <a:rPr lang="en-US" dirty="0" smtClean="0"/>
              <a:t>Can monitor </a:t>
            </a:r>
            <a:r>
              <a:rPr lang="en-US" dirty="0" smtClean="0"/>
              <a:t>and adjust </a:t>
            </a:r>
            <a:r>
              <a:rPr lang="en-US" dirty="0" smtClean="0"/>
              <a:t>QoS (quality of service)</a:t>
            </a:r>
            <a:endParaRPr lang="en-US" dirty="0" smtClean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956421-22AF-4D18-AF59-4956029852CB}" type="slidenum">
              <a:rPr lang="en-US"/>
              <a:pPr eaLnBrk="1" hangingPunct="1"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Videoconferencing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Unidirectional video-over-IP services</a:t>
            </a:r>
          </a:p>
          <a:p>
            <a:pPr lvl="1" eaLnBrk="1" hangingPunct="1"/>
            <a:r>
              <a:rPr lang="en-US" dirty="0" smtClean="0"/>
              <a:t>Video delivered to user who only watches content</a:t>
            </a:r>
          </a:p>
          <a:p>
            <a:pPr eaLnBrk="1" hangingPunct="1"/>
            <a:r>
              <a:rPr lang="en-US" dirty="0" smtClean="0"/>
              <a:t>Videoconferencing</a:t>
            </a:r>
          </a:p>
          <a:p>
            <a:pPr lvl="1" eaLnBrk="1" hangingPunct="1"/>
            <a:r>
              <a:rPr lang="en-US" dirty="0" smtClean="0"/>
              <a:t>Full-duplex connections</a:t>
            </a:r>
          </a:p>
          <a:p>
            <a:pPr lvl="2" eaLnBrk="1" hangingPunct="1"/>
            <a:r>
              <a:rPr lang="en-US" dirty="0" smtClean="0"/>
              <a:t>Participants send, receive audiovisual signals</a:t>
            </a:r>
          </a:p>
          <a:p>
            <a:pPr lvl="1" eaLnBrk="1" hangingPunct="1"/>
            <a:r>
              <a:rPr lang="en-US" dirty="0" smtClean="0"/>
              <a:t>Real time</a:t>
            </a:r>
          </a:p>
          <a:p>
            <a:pPr lvl="1" eaLnBrk="1" hangingPunct="1"/>
            <a:r>
              <a:rPr lang="en-US" dirty="0" smtClean="0"/>
              <a:t>Benefits</a:t>
            </a:r>
          </a:p>
          <a:p>
            <a:pPr lvl="2" eaLnBrk="1" hangingPunct="1"/>
            <a:r>
              <a:rPr lang="en-US" dirty="0" smtClean="0"/>
              <a:t>Cost savings, convenience</a:t>
            </a:r>
          </a:p>
          <a:p>
            <a:pPr lvl="2" eaLnBrk="1" hangingPunct="1"/>
            <a:r>
              <a:rPr lang="en-US" dirty="0" smtClean="0"/>
              <a:t>Replace face-to-face business meetings</a:t>
            </a:r>
          </a:p>
          <a:p>
            <a:pPr lvl="2" eaLnBrk="1" hangingPunct="1"/>
            <a:r>
              <a:rPr lang="en-US" dirty="0" smtClean="0"/>
              <a:t>Allow </a:t>
            </a:r>
            <a:r>
              <a:rPr lang="en-US" dirty="0" smtClean="0"/>
              <a:t>collaboration</a:t>
            </a:r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52C43BE-4639-413C-8E99-5C7A9C710889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Videoconferencing (cont’d.)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Videoconferencing uses</a:t>
            </a:r>
          </a:p>
          <a:p>
            <a:pPr lvl="1" eaLnBrk="1" hangingPunct="1"/>
            <a:r>
              <a:rPr lang="en-US" dirty="0" smtClean="0"/>
              <a:t>Telemedicine</a:t>
            </a:r>
          </a:p>
          <a:p>
            <a:pPr lvl="1" eaLnBrk="1" hangingPunct="1"/>
            <a:r>
              <a:rPr lang="en-US" dirty="0" smtClean="0"/>
              <a:t>Tele-education</a:t>
            </a:r>
          </a:p>
          <a:p>
            <a:pPr lvl="1" eaLnBrk="1" hangingPunct="1"/>
            <a:r>
              <a:rPr lang="en-US" dirty="0" smtClean="0"/>
              <a:t>Judicial proceedings</a:t>
            </a:r>
          </a:p>
          <a:p>
            <a:pPr lvl="1" eaLnBrk="1" hangingPunct="1"/>
            <a:r>
              <a:rPr lang="en-US" dirty="0" smtClean="0"/>
              <a:t>Surveillance</a:t>
            </a:r>
          </a:p>
          <a:p>
            <a:pPr eaLnBrk="1" hangingPunct="1"/>
            <a:r>
              <a:rPr lang="en-US" dirty="0" smtClean="0"/>
              <a:t>Hardware, software requirements</a:t>
            </a:r>
          </a:p>
          <a:p>
            <a:pPr lvl="1" eaLnBrk="1" hangingPunct="1"/>
            <a:r>
              <a:rPr lang="en-US" dirty="0" smtClean="0"/>
              <a:t>Means </a:t>
            </a:r>
            <a:r>
              <a:rPr lang="en-US" dirty="0" smtClean="0"/>
              <a:t>to generate, send, receive audiovisual </a:t>
            </a:r>
            <a:r>
              <a:rPr lang="en-US" dirty="0" smtClean="0"/>
              <a:t>signals</a:t>
            </a:r>
          </a:p>
          <a:p>
            <a:pPr lvl="2" eaLnBrk="1" hangingPunct="1"/>
            <a:r>
              <a:rPr lang="en-US" dirty="0"/>
              <a:t>Computer </a:t>
            </a:r>
            <a:r>
              <a:rPr lang="en-US" dirty="0" smtClean="0"/>
              <a:t>workstation with cameras, microphones, software</a:t>
            </a:r>
            <a:endParaRPr lang="en-US" dirty="0" smtClean="0"/>
          </a:p>
          <a:p>
            <a:pPr lvl="2" eaLnBrk="1" hangingPunct="1"/>
            <a:r>
              <a:rPr lang="en-US" dirty="0" smtClean="0"/>
              <a:t>Video </a:t>
            </a:r>
            <a:r>
              <a:rPr lang="en-US" dirty="0" smtClean="0"/>
              <a:t>terminal or video </a:t>
            </a:r>
            <a:r>
              <a:rPr lang="en-US" dirty="0" smtClean="0"/>
              <a:t>phone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51C6690-9B2D-494D-92BF-CC1599808347}" type="slidenum">
              <a:rPr lang="en-US"/>
              <a:pPr eaLnBrk="1" hangingPunct="1"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37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5408109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12-12 Videophone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71800" y="575312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</a:t>
            </a:r>
            <a:r>
              <a:rPr lang="en-US" sz="1400" i="1" dirty="0" smtClean="0"/>
              <a:t>Grandstream Networks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6172"/>
            <a:ext cx="5329238" cy="483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3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Videoconferencing (cont’d.)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bridge</a:t>
            </a:r>
          </a:p>
          <a:p>
            <a:pPr lvl="1" eaLnBrk="1" hangingPunct="1"/>
            <a:r>
              <a:rPr lang="en-US" dirty="0" smtClean="0"/>
              <a:t>Manages multiple audiovisual sessions</a:t>
            </a:r>
          </a:p>
          <a:p>
            <a:pPr lvl="2" eaLnBrk="1" hangingPunct="1"/>
            <a:r>
              <a:rPr lang="en-US" dirty="0" smtClean="0"/>
              <a:t>Participants can see, hear each other</a:t>
            </a:r>
          </a:p>
          <a:p>
            <a:pPr lvl="1" eaLnBrk="1" hangingPunct="1"/>
            <a:r>
              <a:rPr lang="en-US" dirty="0" smtClean="0"/>
              <a:t>Conference server</a:t>
            </a:r>
          </a:p>
          <a:p>
            <a:pPr lvl="2" eaLnBrk="1" hangingPunct="1"/>
            <a:r>
              <a:rPr lang="en-US" dirty="0" smtClean="0"/>
              <a:t>Hardware or software</a:t>
            </a:r>
          </a:p>
          <a:p>
            <a:pPr eaLnBrk="1" hangingPunct="1"/>
            <a:r>
              <a:rPr lang="en-US" dirty="0" smtClean="0"/>
              <a:t>Leased Internet-accessible video bridging services</a:t>
            </a:r>
          </a:p>
          <a:p>
            <a:pPr lvl="1" eaLnBrk="1" hangingPunct="1"/>
            <a:r>
              <a:rPr lang="en-US" dirty="0" smtClean="0"/>
              <a:t>Occasional videoconference use</a:t>
            </a:r>
          </a:p>
          <a:p>
            <a:pPr eaLnBrk="1" hangingPunct="1"/>
            <a:r>
              <a:rPr lang="en-US" dirty="0" smtClean="0"/>
              <a:t>Video bridge depends on signaling protocols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DA0F35-469E-4531-BDBA-202F87F09F62}" type="slidenum">
              <a:rPr lang="en-US"/>
              <a:pPr eaLnBrk="1" hangingPunct="1"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Signaling Protocols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Signaling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Information exchange </a:t>
            </a:r>
            <a:r>
              <a:rPr lang="en-US" dirty="0" smtClean="0"/>
              <a:t>between </a:t>
            </a:r>
            <a:r>
              <a:rPr lang="en-US" dirty="0" smtClean="0"/>
              <a:t>network components,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Establishing, monitoring, releasing connections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Controlling system </a:t>
            </a:r>
            <a:r>
              <a:rPr lang="en-US" dirty="0" smtClean="0"/>
              <a:t>operations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Signaling protocols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Set up, manage client sessions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Perform several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Early </a:t>
            </a:r>
            <a:r>
              <a:rPr lang="en-US" dirty="0" smtClean="0"/>
              <a:t>VoIP: proprietary </a:t>
            </a:r>
            <a:r>
              <a:rPr lang="en-US" dirty="0" smtClean="0"/>
              <a:t>signaling protocols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Today: standardized </a:t>
            </a:r>
            <a:r>
              <a:rPr lang="en-US" dirty="0" smtClean="0"/>
              <a:t>signaling protocols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2F1B37-6EE6-4ADE-B8B5-DDFB48F7D4A3}" type="slidenum">
              <a:rPr lang="en-US"/>
              <a:pPr eaLnBrk="1" hangingPunct="1"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Terminology (cont’d.)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Internet telephony</a:t>
            </a:r>
          </a:p>
          <a:p>
            <a:pPr lvl="1" eaLnBrk="1" hangingPunct="1"/>
            <a:r>
              <a:rPr lang="en-US" dirty="0" smtClean="0"/>
              <a:t>VoIP calls carried over Internet</a:t>
            </a:r>
          </a:p>
          <a:p>
            <a:pPr lvl="1" eaLnBrk="1" hangingPunct="1"/>
            <a:r>
              <a:rPr lang="en-US" dirty="0" smtClean="0"/>
              <a:t>Advantages: breadth, low </a:t>
            </a:r>
            <a:r>
              <a:rPr lang="en-US" dirty="0" smtClean="0"/>
              <a:t>cost</a:t>
            </a:r>
          </a:p>
          <a:p>
            <a:pPr eaLnBrk="1" hangingPunct="1"/>
            <a:r>
              <a:rPr lang="en-US" dirty="0" smtClean="0"/>
              <a:t>Private lines</a:t>
            </a:r>
          </a:p>
          <a:p>
            <a:pPr lvl="1" eaLnBrk="1" hangingPunct="1"/>
            <a:r>
              <a:rPr lang="en-US" dirty="0" smtClean="0"/>
              <a:t>Carry VoIP calls</a:t>
            </a:r>
          </a:p>
          <a:p>
            <a:pPr lvl="1" eaLnBrk="1" hangingPunct="1"/>
            <a:r>
              <a:rPr lang="en-US" dirty="0" smtClean="0"/>
              <a:t>Effective and economical</a:t>
            </a:r>
          </a:p>
          <a:p>
            <a:pPr lvl="1" eaLnBrk="1" hangingPunct="1"/>
            <a:r>
              <a:rPr lang="en-US" dirty="0" smtClean="0"/>
              <a:t>Network congestion control capabilities</a:t>
            </a:r>
          </a:p>
          <a:p>
            <a:pPr lvl="1" eaLnBrk="1" hangingPunct="1"/>
            <a:r>
              <a:rPr lang="en-US" dirty="0" smtClean="0"/>
              <a:t>Better sound quality</a:t>
            </a:r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B795750-670A-4C40-AE0D-CE6C0E46DC5A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H.323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ITU standard </a:t>
            </a:r>
            <a:r>
              <a:rPr lang="en-US" dirty="0" smtClean="0"/>
              <a:t>describing </a:t>
            </a:r>
            <a:r>
              <a:rPr lang="en-US" dirty="0" smtClean="0"/>
              <a:t>architecture, protocols</a:t>
            </a:r>
          </a:p>
          <a:p>
            <a:pPr lvl="1" eaLnBrk="1" hangingPunct="1"/>
            <a:r>
              <a:rPr lang="en-US" dirty="0" smtClean="0"/>
              <a:t>Establishing, managing packet-switched network multimedia sessions</a:t>
            </a:r>
          </a:p>
          <a:p>
            <a:pPr eaLnBrk="1" hangingPunct="1"/>
            <a:r>
              <a:rPr lang="en-US" dirty="0" smtClean="0"/>
              <a:t>Supports voice, video-over-IP services</a:t>
            </a:r>
          </a:p>
          <a:p>
            <a:pPr eaLnBrk="1" hangingPunct="1"/>
            <a:r>
              <a:rPr lang="en-US" dirty="0" smtClean="0"/>
              <a:t>Terms</a:t>
            </a:r>
          </a:p>
          <a:p>
            <a:pPr lvl="1" eaLnBrk="1" hangingPunct="1"/>
            <a:r>
              <a:rPr lang="en-US" dirty="0" smtClean="0"/>
              <a:t>H.323 terminal</a:t>
            </a:r>
          </a:p>
          <a:p>
            <a:pPr lvl="1" eaLnBrk="1" hangingPunct="1"/>
            <a:r>
              <a:rPr lang="en-US" dirty="0" smtClean="0"/>
              <a:t>H.323 gateway</a:t>
            </a:r>
          </a:p>
          <a:p>
            <a:pPr lvl="1" eaLnBrk="1" hangingPunct="1"/>
            <a:r>
              <a:rPr lang="en-US" dirty="0" smtClean="0"/>
              <a:t>H.323 gatekeeper</a:t>
            </a:r>
          </a:p>
          <a:p>
            <a:pPr lvl="1" eaLnBrk="1" hangingPunct="1"/>
            <a:r>
              <a:rPr lang="en-US" dirty="0" smtClean="0"/>
              <a:t>MCU (multipoint control unit)</a:t>
            </a:r>
          </a:p>
          <a:p>
            <a:pPr lvl="1" eaLnBrk="1" hangingPunct="1"/>
            <a:r>
              <a:rPr lang="en-US" dirty="0" smtClean="0"/>
              <a:t>H.323 zone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C073CF-03FA-46CE-9D0F-E5CA053DDD6A}" type="slidenum">
              <a:rPr lang="en-US"/>
              <a:pPr eaLnBrk="1" hangingPunct="1"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41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5408109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12-13 An H.323 zone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71800" y="5753122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</a:t>
            </a:r>
            <a:r>
              <a:rPr lang="en-US" sz="1400" i="1" dirty="0" smtClean="0"/>
              <a:t>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381875" cy="439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6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H.323 (cont’d.)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H.225 and H.245 signaling protocols</a:t>
            </a:r>
          </a:p>
          <a:p>
            <a:pPr lvl="1" eaLnBrk="1" hangingPunct="1"/>
            <a:r>
              <a:rPr lang="en-US" dirty="0" smtClean="0"/>
              <a:t>Specified in H.323 standard</a:t>
            </a:r>
          </a:p>
          <a:p>
            <a:pPr lvl="1" eaLnBrk="1" hangingPunct="1"/>
            <a:r>
              <a:rPr lang="en-US" dirty="0" smtClean="0"/>
              <a:t>Operate at Session layer</a:t>
            </a:r>
          </a:p>
          <a:p>
            <a:pPr eaLnBrk="1" hangingPunct="1"/>
            <a:r>
              <a:rPr lang="en-US" dirty="0" smtClean="0"/>
              <a:t>H.225 handles call or videoconference signaling</a:t>
            </a:r>
          </a:p>
          <a:p>
            <a:pPr eaLnBrk="1" hangingPunct="1"/>
            <a:r>
              <a:rPr lang="en-US" dirty="0" smtClean="0"/>
              <a:t>H.245 ensures correct information type formatting</a:t>
            </a:r>
          </a:p>
          <a:p>
            <a:pPr lvl="1" eaLnBrk="1" hangingPunct="1"/>
            <a:r>
              <a:rPr lang="en-US" dirty="0" smtClean="0"/>
              <a:t>Uses logical channels</a:t>
            </a:r>
          </a:p>
          <a:p>
            <a:pPr eaLnBrk="1" hangingPunct="1"/>
            <a:r>
              <a:rPr lang="en-US" dirty="0" smtClean="0"/>
              <a:t>H.323 </a:t>
            </a:r>
            <a:r>
              <a:rPr lang="en-US" dirty="0" smtClean="0"/>
              <a:t>standard</a:t>
            </a:r>
          </a:p>
          <a:p>
            <a:pPr lvl="1" eaLnBrk="1" hangingPunct="1"/>
            <a:r>
              <a:rPr lang="en-US" dirty="0" smtClean="0"/>
              <a:t>Specifies </a:t>
            </a:r>
            <a:r>
              <a:rPr lang="en-US" dirty="0"/>
              <a:t>p</a:t>
            </a:r>
            <a:r>
              <a:rPr lang="en-US" dirty="0" smtClean="0"/>
              <a:t>rotocol </a:t>
            </a:r>
            <a:r>
              <a:rPr lang="en-US" dirty="0" smtClean="0"/>
              <a:t>interoperability</a:t>
            </a:r>
          </a:p>
          <a:p>
            <a:pPr lvl="2" eaLnBrk="1" hangingPunct="1"/>
            <a:r>
              <a:rPr lang="en-US" dirty="0" smtClean="0"/>
              <a:t>Presentation layer: coding, decoding signals</a:t>
            </a:r>
          </a:p>
          <a:p>
            <a:pPr lvl="2" eaLnBrk="1" hangingPunct="1"/>
            <a:r>
              <a:rPr lang="en-US" dirty="0" smtClean="0"/>
              <a:t>Transport layer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7B8490-7264-4EC2-9E88-07BB8F072E88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H.323 (cont’d.)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Codified in 1996</a:t>
            </a:r>
            <a:endParaRPr lang="en-US" dirty="0" smtClean="0"/>
          </a:p>
          <a:p>
            <a:pPr eaLnBrk="1" hangingPunct="1"/>
            <a:r>
              <a:rPr lang="en-US" dirty="0" smtClean="0"/>
              <a:t>Early version suffered </a:t>
            </a:r>
            <a:r>
              <a:rPr lang="en-US" dirty="0" smtClean="0"/>
              <a:t>slow call setup</a:t>
            </a:r>
          </a:p>
          <a:p>
            <a:pPr eaLnBrk="1" hangingPunct="1"/>
            <a:r>
              <a:rPr lang="en-US" dirty="0" smtClean="0"/>
              <a:t>Revised several times</a:t>
            </a:r>
          </a:p>
          <a:p>
            <a:pPr eaLnBrk="1" hangingPunct="1"/>
            <a:r>
              <a:rPr lang="en-US" dirty="0" smtClean="0"/>
              <a:t>Remains popular signaling protocol</a:t>
            </a:r>
          </a:p>
          <a:p>
            <a:pPr lvl="1" eaLnBrk="1" hangingPunct="1"/>
            <a:r>
              <a:rPr lang="en-US" dirty="0" smtClean="0"/>
              <a:t>Large voice and video networks</a:t>
            </a:r>
            <a:endParaRPr lang="en-US" dirty="0" smtClean="0"/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9DB20F-9F2D-42CB-A27F-3EBF14F63ED2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SIP (Session Initiation Protocol)</a:t>
            </a:r>
            <a:endParaRPr lang="en-US" dirty="0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layer signaling, multiservice control protocol, packet-based networks</a:t>
            </a:r>
          </a:p>
          <a:p>
            <a:pPr lvl="1"/>
            <a:r>
              <a:rPr lang="en-US" dirty="0" smtClean="0"/>
              <a:t>Performs </a:t>
            </a:r>
            <a:r>
              <a:rPr lang="en-US" dirty="0"/>
              <a:t>similar </a:t>
            </a:r>
            <a:r>
              <a:rPr lang="en-US" dirty="0" smtClean="0"/>
              <a:t>functions as H.323</a:t>
            </a:r>
          </a:p>
          <a:p>
            <a:r>
              <a:rPr lang="en-US" dirty="0" smtClean="0"/>
              <a:t>Modeled on HTTP</a:t>
            </a:r>
          </a:p>
          <a:p>
            <a:r>
              <a:rPr lang="en-US" dirty="0" smtClean="0"/>
              <a:t>Reuse existing TCP/IP protocols</a:t>
            </a:r>
          </a:p>
          <a:p>
            <a:pPr lvl="1"/>
            <a:r>
              <a:rPr lang="en-US" dirty="0" smtClean="0"/>
              <a:t>Session management, enhanced services</a:t>
            </a:r>
          </a:p>
          <a:p>
            <a:r>
              <a:rPr lang="en-US" dirty="0" smtClean="0"/>
              <a:t>Modular and specific</a:t>
            </a:r>
          </a:p>
          <a:p>
            <a:r>
              <a:rPr lang="en-US" dirty="0"/>
              <a:t>Limited </a:t>
            </a:r>
            <a:r>
              <a:rPr lang="en-US" dirty="0" smtClean="0"/>
              <a:t>capabilities compared to H.323</a:t>
            </a:r>
            <a:endParaRPr lang="en-US" dirty="0"/>
          </a:p>
          <a:p>
            <a:pPr lvl="1"/>
            <a:r>
              <a:rPr lang="en-US" dirty="0" smtClean="0"/>
              <a:t>Example: no caller ID</a:t>
            </a:r>
            <a:endParaRPr lang="en-US" dirty="0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9113FE-25E1-4FEF-9A40-67C18121D15F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SIP (cont’d.)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SIP network components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User </a:t>
            </a:r>
            <a:r>
              <a:rPr lang="en-US" dirty="0" smtClean="0"/>
              <a:t>agent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User agent client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User agent 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Registrar 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Proxy server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Redirect server</a:t>
            </a:r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59B1171-DBC4-4835-9388-F051F478FE45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46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0191" y="5256075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12-14 An H.323 zone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50191" y="5594629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</a:t>
            </a:r>
            <a:r>
              <a:rPr lang="en-US" sz="1400" i="1" dirty="0" smtClean="0"/>
              <a:t>Course Technology/Cengage Learning</a:t>
            </a:r>
            <a:endParaRPr lang="en-US" sz="1400" i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037394" cy="383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1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SIP (cont’d.)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Advantages of SIP </a:t>
            </a:r>
            <a:r>
              <a:rPr lang="en-US" dirty="0" smtClean="0"/>
              <a:t>over H.323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Simplicity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Fewer instructions to control 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Consumes fewer processing 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More </a:t>
            </a:r>
            <a:r>
              <a:rPr lang="en-US" dirty="0" smtClean="0"/>
              <a:t>flexible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SIP and H.323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Regulate call signaling, control for VoIP or video-over-IP clients and servers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Do not account for communication between media gateways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1E3BC9-EE89-4F0B-AE61-8E32A3B02EF4}" type="slidenum">
              <a:rPr lang="en-US"/>
              <a:pPr eaLnBrk="1" hangingPunct="1"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MGCP (Media Gateway Control Protocol) and MEGACO (H.248)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Media gateway</a:t>
            </a:r>
          </a:p>
          <a:p>
            <a:pPr lvl="1" eaLnBrk="1" hangingPunct="1"/>
            <a:r>
              <a:rPr lang="en-US" dirty="0" smtClean="0"/>
              <a:t>Accepts PSTN lines</a:t>
            </a:r>
          </a:p>
          <a:p>
            <a:pPr lvl="1" eaLnBrk="1" hangingPunct="1"/>
            <a:r>
              <a:rPr lang="en-US" dirty="0" smtClean="0"/>
              <a:t>Converts analog signals into VoIP format</a:t>
            </a:r>
          </a:p>
          <a:p>
            <a:pPr lvl="1" eaLnBrk="1" hangingPunct="1"/>
            <a:r>
              <a:rPr lang="en-US" dirty="0" smtClean="0"/>
              <a:t>Translates between different signaling protocols</a:t>
            </a:r>
            <a:endParaRPr lang="en-US" dirty="0" smtClean="0"/>
          </a:p>
          <a:p>
            <a:pPr eaLnBrk="1" hangingPunct="1"/>
            <a:r>
              <a:rPr lang="en-US" dirty="0" smtClean="0"/>
              <a:t>Information uses</a:t>
            </a:r>
            <a:r>
              <a:rPr lang="en-US" dirty="0" smtClean="0"/>
              <a:t> </a:t>
            </a:r>
            <a:r>
              <a:rPr lang="en-US" dirty="0" smtClean="0"/>
              <a:t>different </a:t>
            </a:r>
            <a:r>
              <a:rPr lang="en-US" dirty="0" smtClean="0"/>
              <a:t>channels </a:t>
            </a:r>
            <a:r>
              <a:rPr lang="en-US" dirty="0" smtClean="0"/>
              <a:t>than </a:t>
            </a:r>
            <a:r>
              <a:rPr lang="en-US" dirty="0" smtClean="0"/>
              <a:t>control signals</a:t>
            </a:r>
          </a:p>
          <a:p>
            <a:pPr lvl="1" eaLnBrk="1" hangingPunct="1"/>
            <a:r>
              <a:rPr lang="en-US" dirty="0" smtClean="0"/>
              <a:t>Also different </a:t>
            </a:r>
            <a:r>
              <a:rPr lang="en-US" dirty="0" smtClean="0"/>
              <a:t>logical and physical paths </a:t>
            </a:r>
            <a:endParaRPr lang="en-US" dirty="0" smtClean="0"/>
          </a:p>
          <a:p>
            <a:pPr lvl="1" eaLnBrk="1" hangingPunct="1"/>
            <a:r>
              <a:rPr lang="en-US" dirty="0" smtClean="0"/>
              <a:t>Expedites </a:t>
            </a:r>
            <a:r>
              <a:rPr lang="en-US" dirty="0" smtClean="0"/>
              <a:t>information handling</a:t>
            </a:r>
          </a:p>
          <a:p>
            <a:pPr eaLnBrk="1" hangingPunct="1"/>
            <a:r>
              <a:rPr lang="en-US" dirty="0" smtClean="0"/>
              <a:t>Gateways </a:t>
            </a:r>
            <a:r>
              <a:rPr lang="en-US" dirty="0" smtClean="0"/>
              <a:t>still need to exchange and </a:t>
            </a:r>
            <a:r>
              <a:rPr lang="en-US" dirty="0" smtClean="0"/>
              <a:t>translate signaling </a:t>
            </a:r>
            <a:r>
              <a:rPr lang="en-US" dirty="0" smtClean="0"/>
              <a:t>and control information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25D734-147E-40C6-AC9E-993FC474A0FB}" type="slidenum">
              <a:rPr lang="en-US"/>
              <a:pPr eaLnBrk="1" hangingPunct="1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MGCP and MEGACO (cont’d.)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MGC (media gateway controller)</a:t>
            </a:r>
          </a:p>
          <a:p>
            <a:pPr lvl="1" eaLnBrk="1" hangingPunct="1"/>
            <a:r>
              <a:rPr lang="en-US" dirty="0" smtClean="0"/>
              <a:t>Computer managing multiple media gateways</a:t>
            </a:r>
          </a:p>
          <a:p>
            <a:pPr lvl="1" eaLnBrk="1" hangingPunct="1"/>
            <a:r>
              <a:rPr lang="en-US" dirty="0" smtClean="0"/>
              <a:t>Facilitates exchange of call signaling information</a:t>
            </a:r>
          </a:p>
          <a:p>
            <a:pPr lvl="1" eaLnBrk="1" hangingPunct="1"/>
            <a:r>
              <a:rPr lang="en-US" dirty="0"/>
              <a:t>A</a:t>
            </a:r>
            <a:r>
              <a:rPr lang="en-US" dirty="0" smtClean="0"/>
              <a:t>lso called a softswitch</a:t>
            </a:r>
            <a:endParaRPr lang="en-US" dirty="0" smtClean="0"/>
          </a:p>
          <a:p>
            <a:pPr lvl="1" eaLnBrk="1" hangingPunct="1"/>
            <a:r>
              <a:rPr lang="en-US" dirty="0" smtClean="0"/>
              <a:t>Advantageous on large VoIP networks</a:t>
            </a:r>
          </a:p>
          <a:p>
            <a:pPr eaLnBrk="1" hangingPunct="1"/>
            <a:r>
              <a:rPr lang="en-US" dirty="0" smtClean="0"/>
              <a:t>MGCP </a:t>
            </a:r>
            <a:r>
              <a:rPr lang="en-US" dirty="0" smtClean="0"/>
              <a:t>(Media Gateway Control </a:t>
            </a:r>
            <a:r>
              <a:rPr lang="en-US" dirty="0" smtClean="0"/>
              <a:t>Protocol)</a:t>
            </a:r>
          </a:p>
          <a:p>
            <a:pPr lvl="1" eaLnBrk="1" hangingPunct="1"/>
            <a:r>
              <a:rPr lang="en-US" dirty="0" smtClean="0"/>
              <a:t>Used on mult</a:t>
            </a:r>
            <a:r>
              <a:rPr lang="en-US" dirty="0" smtClean="0"/>
              <a:t>iservice </a:t>
            </a:r>
            <a:r>
              <a:rPr lang="en-US" dirty="0" smtClean="0"/>
              <a:t>networks supporting many media gateways</a:t>
            </a:r>
          </a:p>
          <a:p>
            <a:pPr lvl="1" eaLnBrk="1" hangingPunct="1"/>
            <a:r>
              <a:rPr lang="en-US" dirty="0" smtClean="0"/>
              <a:t>Operate with H.323 or </a:t>
            </a:r>
            <a:r>
              <a:rPr lang="en-US" dirty="0" smtClean="0"/>
              <a:t>SIP</a:t>
            </a:r>
            <a:endParaRPr lang="en-US" dirty="0"/>
          </a:p>
          <a:p>
            <a:pPr lvl="1" eaLnBrk="1" hangingPunct="1"/>
            <a:r>
              <a:rPr lang="en-US" dirty="0" smtClean="0"/>
              <a:t>Older protocol</a:t>
            </a:r>
            <a:endParaRPr lang="en-US" dirty="0" smtClean="0"/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ED50E1-9059-4EA0-A60F-21BBA6670E54}" type="slidenum">
              <a:rPr lang="en-US"/>
              <a:pPr eaLnBrk="1" hangingPunct="1"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Terminology (cont’d.)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Nondata applications on converged networks</a:t>
            </a:r>
          </a:p>
          <a:p>
            <a:pPr lvl="1" eaLnBrk="1" hangingPunct="1"/>
            <a:r>
              <a:rPr lang="en-US" dirty="0" smtClean="0"/>
              <a:t>IPTV (IP television)</a:t>
            </a:r>
          </a:p>
          <a:p>
            <a:pPr lvl="1" eaLnBrk="1" hangingPunct="1"/>
            <a:r>
              <a:rPr lang="en-US" dirty="0" smtClean="0"/>
              <a:t>Videoconferencing</a:t>
            </a:r>
          </a:p>
          <a:p>
            <a:pPr lvl="2" eaLnBrk="1" hangingPunct="1"/>
            <a:r>
              <a:rPr lang="en-US" dirty="0" smtClean="0"/>
              <a:t>Multiple participants communicate and collaborate via audiovisual means</a:t>
            </a:r>
          </a:p>
          <a:p>
            <a:pPr lvl="1" eaLnBrk="1" hangingPunct="1"/>
            <a:r>
              <a:rPr lang="en-US" dirty="0" smtClean="0"/>
              <a:t>Streaming video</a:t>
            </a:r>
          </a:p>
          <a:p>
            <a:pPr lvl="2" eaLnBrk="1" hangingPunct="1"/>
            <a:r>
              <a:rPr lang="en-US" dirty="0" smtClean="0"/>
              <a:t>Compressed video delivered in continuous stream</a:t>
            </a:r>
          </a:p>
          <a:p>
            <a:pPr lvl="1" eaLnBrk="1" hangingPunct="1"/>
            <a:r>
              <a:rPr lang="en-US" dirty="0" smtClean="0"/>
              <a:t>Webcasts</a:t>
            </a:r>
          </a:p>
          <a:p>
            <a:pPr lvl="2" eaLnBrk="1" hangingPunct="1"/>
            <a:r>
              <a:rPr lang="en-US" dirty="0" smtClean="0"/>
              <a:t>Streaming videos supplied via the Web</a:t>
            </a:r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29C81C-39C9-497C-BCD1-F87E81A15717}" type="slidenum">
              <a:rPr lang="en-US"/>
              <a:pPr eaLnBrk="1" hangingPunct="1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50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5446135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</a:t>
            </a:r>
            <a:r>
              <a:rPr lang="en-US" sz="1600" dirty="0" smtClean="0"/>
              <a:t>12-15 Use of an MGC (media gatewa</a:t>
            </a:r>
            <a:r>
              <a:rPr lang="en-US" sz="1600" dirty="0" smtClean="0"/>
              <a:t>y controller)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5748515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Courtesy of </a:t>
            </a:r>
            <a:r>
              <a:rPr lang="en-US" sz="1400" i="1" dirty="0" smtClean="0"/>
              <a:t>Course Technology/Cengage Learning</a:t>
            </a:r>
            <a:endParaRPr lang="en-US" sz="1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3451"/>
            <a:ext cx="7924800" cy="499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MGCP and MEGACO (cont’d.)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MEGACO</a:t>
            </a:r>
          </a:p>
          <a:p>
            <a:pPr lvl="1" eaLnBrk="1" hangingPunct="1"/>
            <a:r>
              <a:rPr lang="en-US" dirty="0" smtClean="0"/>
              <a:t>Newer protocol</a:t>
            </a:r>
            <a:endParaRPr lang="en-US" dirty="0" smtClean="0"/>
          </a:p>
          <a:p>
            <a:pPr lvl="1" eaLnBrk="1" hangingPunct="1"/>
            <a:r>
              <a:rPr lang="en-US" dirty="0" smtClean="0"/>
              <a:t>Performs same functions as MGC</a:t>
            </a:r>
          </a:p>
          <a:p>
            <a:pPr lvl="1" eaLnBrk="1" hangingPunct="1"/>
            <a:r>
              <a:rPr lang="en-US" dirty="0" smtClean="0"/>
              <a:t>Different commands and processes</a:t>
            </a:r>
          </a:p>
          <a:p>
            <a:pPr lvl="1" eaLnBrk="1" hangingPunct="1"/>
            <a:r>
              <a:rPr lang="en-US" dirty="0" smtClean="0"/>
              <a:t>Operates with H.323 or SIP</a:t>
            </a:r>
          </a:p>
          <a:p>
            <a:pPr lvl="1" eaLnBrk="1" hangingPunct="1"/>
            <a:r>
              <a:rPr lang="en-US" dirty="0" smtClean="0"/>
              <a:t>Superior to MGCP</a:t>
            </a:r>
          </a:p>
          <a:p>
            <a:pPr lvl="1" eaLnBrk="1" hangingPunct="1"/>
            <a:r>
              <a:rPr lang="en-US" dirty="0" smtClean="0"/>
              <a:t>Supports ATM</a:t>
            </a:r>
          </a:p>
          <a:p>
            <a:pPr lvl="1" eaLnBrk="1" hangingPunct="1"/>
            <a:r>
              <a:rPr lang="en-US" dirty="0" smtClean="0"/>
              <a:t>Developed by ITU and IETF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3BC8CEB-805B-4F0E-A485-674473CFC6B6}" type="slidenum">
              <a:rPr lang="en-US"/>
              <a:pPr eaLnBrk="1" hangingPunct="1"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Transport Protocols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MEGACO, MGC</a:t>
            </a:r>
          </a:p>
          <a:p>
            <a:pPr lvl="1" eaLnBrk="1" hangingPunct="1"/>
            <a:r>
              <a:rPr lang="en-US" dirty="0" smtClean="0"/>
              <a:t>Communicate information about voice, video session</a:t>
            </a:r>
          </a:p>
          <a:p>
            <a:pPr eaLnBrk="1" hangingPunct="1"/>
            <a:r>
              <a:rPr lang="en-US" dirty="0" smtClean="0"/>
              <a:t>Different protocol set delivers voice or video payload</a:t>
            </a:r>
          </a:p>
          <a:p>
            <a:pPr lvl="1" eaLnBrk="1" hangingPunct="1"/>
            <a:r>
              <a:rPr lang="en-US" dirty="0" smtClean="0"/>
              <a:t>Transport layer</a:t>
            </a:r>
          </a:p>
          <a:p>
            <a:pPr eaLnBrk="1" hangingPunct="1"/>
            <a:r>
              <a:rPr lang="en-US" dirty="0" smtClean="0"/>
              <a:t>Transport layer protocols</a:t>
            </a:r>
            <a:endParaRPr lang="en-US" dirty="0" smtClean="0"/>
          </a:p>
          <a:p>
            <a:pPr lvl="1" eaLnBrk="1" hangingPunct="1"/>
            <a:r>
              <a:rPr lang="en-US" dirty="0" smtClean="0"/>
              <a:t>TCP: connection </a:t>
            </a:r>
            <a:r>
              <a:rPr lang="en-US" dirty="0" smtClean="0"/>
              <a:t>oriented protocol</a:t>
            </a:r>
            <a:endParaRPr lang="en-US" dirty="0" smtClean="0"/>
          </a:p>
          <a:p>
            <a:pPr lvl="2" eaLnBrk="1" hangingPunct="1"/>
            <a:r>
              <a:rPr lang="en-US" dirty="0" smtClean="0"/>
              <a:t>Delivery guarantees</a:t>
            </a:r>
          </a:p>
          <a:p>
            <a:pPr lvl="1" eaLnBrk="1" hangingPunct="1"/>
            <a:r>
              <a:rPr lang="en-US" dirty="0" smtClean="0"/>
              <a:t>UDP: </a:t>
            </a:r>
            <a:r>
              <a:rPr lang="en-US" dirty="0" smtClean="0"/>
              <a:t>connectionless protocol</a:t>
            </a:r>
            <a:endParaRPr lang="en-US" dirty="0" smtClean="0"/>
          </a:p>
          <a:p>
            <a:pPr lvl="2" eaLnBrk="1" hangingPunct="1"/>
            <a:r>
              <a:rPr lang="en-US" dirty="0" smtClean="0"/>
              <a:t>No accountability; preferred </a:t>
            </a:r>
            <a:r>
              <a:rPr lang="en-US" dirty="0" smtClean="0"/>
              <a:t>for </a:t>
            </a:r>
            <a:r>
              <a:rPr lang="en-US" dirty="0" smtClean="0"/>
              <a:t>real-time applications</a:t>
            </a:r>
          </a:p>
          <a:p>
            <a:pPr lvl="2" eaLnBrk="1" hangingPunct="1"/>
            <a:r>
              <a:rPr lang="en-US" dirty="0" smtClean="0"/>
              <a:t>Packet loss tolerable if additional protocols overcome UDP shortcomings</a:t>
            </a:r>
          </a:p>
        </p:txBody>
      </p:sp>
      <p:sp>
        <p:nvSpPr>
          <p:cNvPr id="553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3CE2D3E-D5E0-4E74-B5B3-509761E7A89E}" type="slidenum">
              <a:rPr lang="en-US"/>
              <a:pPr eaLnBrk="1" hangingPunct="1"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RTP (Real-time Transport Protocol)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Operates </a:t>
            </a:r>
            <a:r>
              <a:rPr lang="en-US" dirty="0" smtClean="0"/>
              <a:t>at Application layer</a:t>
            </a:r>
          </a:p>
          <a:p>
            <a:pPr eaLnBrk="1" hangingPunct="1"/>
            <a:r>
              <a:rPr lang="en-US" dirty="0" smtClean="0"/>
              <a:t>Relies on </a:t>
            </a:r>
            <a:r>
              <a:rPr lang="en-US" dirty="0" smtClean="0"/>
              <a:t>UDP at the Transport layer</a:t>
            </a:r>
            <a:endParaRPr lang="en-US" dirty="0" smtClean="0"/>
          </a:p>
          <a:p>
            <a:pPr eaLnBrk="1" hangingPunct="1"/>
            <a:r>
              <a:rPr lang="en-US" dirty="0" smtClean="0"/>
              <a:t>Applies sequence numbers to indicate:</a:t>
            </a:r>
          </a:p>
          <a:p>
            <a:pPr lvl="1" eaLnBrk="1" hangingPunct="1"/>
            <a:r>
              <a:rPr lang="en-US" dirty="0" smtClean="0"/>
              <a:t>Destination packet assembly order</a:t>
            </a:r>
          </a:p>
          <a:p>
            <a:pPr lvl="1" eaLnBrk="1" hangingPunct="1"/>
            <a:r>
              <a:rPr lang="en-US" dirty="0" smtClean="0"/>
              <a:t>Packet loss during transmission</a:t>
            </a:r>
          </a:p>
          <a:p>
            <a:pPr eaLnBrk="1" hangingPunct="1"/>
            <a:r>
              <a:rPr lang="en-US" dirty="0" smtClean="0"/>
              <a:t>Assigns packet timestamp</a:t>
            </a:r>
          </a:p>
          <a:p>
            <a:pPr lvl="1" eaLnBrk="1" hangingPunct="1"/>
            <a:r>
              <a:rPr lang="en-US" dirty="0" smtClean="0"/>
              <a:t>Receiving node</a:t>
            </a:r>
          </a:p>
          <a:p>
            <a:pPr lvl="1" eaLnBrk="1" hangingPunct="1"/>
            <a:r>
              <a:rPr lang="en-US" dirty="0" smtClean="0"/>
              <a:t>Compensates for network </a:t>
            </a:r>
            <a:r>
              <a:rPr lang="en-US" dirty="0" smtClean="0"/>
              <a:t>delay</a:t>
            </a:r>
          </a:p>
          <a:p>
            <a:pPr lvl="1" eaLnBrk="1" hangingPunct="1"/>
            <a:r>
              <a:rPr lang="en-US" dirty="0" smtClean="0"/>
              <a:t>Synchronizes </a:t>
            </a:r>
            <a:r>
              <a:rPr lang="en-US" dirty="0" smtClean="0"/>
              <a:t>signals</a:t>
            </a:r>
          </a:p>
          <a:p>
            <a:pPr eaLnBrk="1" hangingPunct="1"/>
            <a:r>
              <a:rPr lang="en-US" dirty="0" smtClean="0"/>
              <a:t>No mechanism to detect success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022CD6-C701-4A23-A4A5-8E4DD43A280B}" type="slidenum">
              <a:rPr lang="en-US"/>
              <a:pPr eaLnBrk="1" hangingPunct="1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RTCP (Real-time Transport Control Protocol)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Provides </a:t>
            </a:r>
            <a:r>
              <a:rPr lang="en-US" dirty="0" smtClean="0"/>
              <a:t>quality feedback to participants</a:t>
            </a:r>
          </a:p>
          <a:p>
            <a:pPr lvl="1" eaLnBrk="1" hangingPunct="1"/>
            <a:r>
              <a:rPr lang="en-US" dirty="0" smtClean="0"/>
              <a:t>Packets transmitted periodically</a:t>
            </a:r>
          </a:p>
          <a:p>
            <a:pPr lvl="1" eaLnBrk="1" hangingPunct="1"/>
            <a:r>
              <a:rPr lang="en-US" dirty="0" smtClean="0"/>
              <a:t>RTCP allows for several message types</a:t>
            </a:r>
          </a:p>
          <a:p>
            <a:pPr eaLnBrk="1" hangingPunct="1"/>
            <a:r>
              <a:rPr lang="en-US" dirty="0" smtClean="0"/>
              <a:t>RTCP value</a:t>
            </a:r>
          </a:p>
          <a:p>
            <a:pPr lvl="1" eaLnBrk="1" hangingPunct="1"/>
            <a:r>
              <a:rPr lang="en-US" dirty="0" smtClean="0"/>
              <a:t>Depends on clients’, applications’ information use</a:t>
            </a:r>
            <a:endParaRPr lang="en-US" dirty="0" smtClean="0"/>
          </a:p>
          <a:p>
            <a:pPr eaLnBrk="1" hangingPunct="1"/>
            <a:r>
              <a:rPr lang="en-US" dirty="0" smtClean="0"/>
              <a:t>Not mandatory on RTP networks</a:t>
            </a:r>
          </a:p>
          <a:p>
            <a:pPr eaLnBrk="1" hangingPunct="1"/>
            <a:r>
              <a:rPr lang="en-US" dirty="0" smtClean="0"/>
              <a:t>RTP and RTCP</a:t>
            </a:r>
          </a:p>
          <a:p>
            <a:pPr lvl="1" eaLnBrk="1" hangingPunct="1"/>
            <a:r>
              <a:rPr lang="en-US" dirty="0" smtClean="0"/>
              <a:t>Provide information about packet order, loss, delay</a:t>
            </a:r>
          </a:p>
          <a:p>
            <a:pPr lvl="1" eaLnBrk="1" hangingPunct="1"/>
            <a:r>
              <a:rPr lang="en-US" dirty="0" smtClean="0"/>
              <a:t>Cannot correct transmission flaws</a:t>
            </a:r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A699D6-DD28-4F04-93C2-5357F93CCFD1}" type="slidenum">
              <a:rPr lang="en-US"/>
              <a:pPr eaLnBrk="1" hangingPunct="1"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QoS (Quality of Service) Assurance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VoIP, video over IP </a:t>
            </a:r>
            <a:r>
              <a:rPr lang="en-US" dirty="0" smtClean="0"/>
              <a:t>transmission difficulty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Caused by connection’s inconsistent </a:t>
            </a:r>
            <a:r>
              <a:rPr lang="en-US" dirty="0" smtClean="0"/>
              <a:t>QoS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Preventing delays</a:t>
            </a:r>
            <a:r>
              <a:rPr lang="en-US" dirty="0" smtClean="0"/>
              <a:t>, disorder, </a:t>
            </a:r>
            <a:r>
              <a:rPr lang="en-US" dirty="0" smtClean="0"/>
              <a:t>distortion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Requires more dedicated bandwidth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Requires techniques ensuring high QoS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QoS measures </a:t>
            </a:r>
            <a:r>
              <a:rPr lang="en-US" dirty="0" smtClean="0"/>
              <a:t>network service </a:t>
            </a:r>
            <a:r>
              <a:rPr lang="en-US" dirty="0" smtClean="0"/>
              <a:t>performance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High QoS: uninterrupted, accurate, faithful reproduction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Improvements to QoS made in recent years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Service quality now comparable to PSTN, cable TV</a:t>
            </a:r>
            <a:endParaRPr lang="en-US" dirty="0" smtClean="0"/>
          </a:p>
        </p:txBody>
      </p:sp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B04213-3F55-420C-AC76-EEC6A26BCBB5}" type="slidenum">
              <a:rPr lang="en-US"/>
              <a:pPr eaLnBrk="1" hangingPunct="1"/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RSVP (Resource Reservation Protocol)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Transport </a:t>
            </a:r>
            <a:r>
              <a:rPr lang="en-US" dirty="0" smtClean="0"/>
              <a:t>layer protocol</a:t>
            </a:r>
          </a:p>
          <a:p>
            <a:pPr lvl="1" eaLnBrk="1" hangingPunct="1"/>
            <a:r>
              <a:rPr lang="en-US" dirty="0" smtClean="0"/>
              <a:t>Reserves </a:t>
            </a:r>
            <a:r>
              <a:rPr lang="en-US" dirty="0" smtClean="0"/>
              <a:t>network </a:t>
            </a:r>
            <a:r>
              <a:rPr lang="en-US" dirty="0" smtClean="0"/>
              <a:t>resources prior to transmission</a:t>
            </a:r>
            <a:endParaRPr lang="en-US" dirty="0" smtClean="0"/>
          </a:p>
          <a:p>
            <a:pPr eaLnBrk="1" hangingPunct="1"/>
            <a:r>
              <a:rPr lang="en-US" dirty="0" smtClean="0"/>
              <a:t>Creates path between sender, receiver</a:t>
            </a:r>
          </a:p>
          <a:p>
            <a:pPr lvl="1" eaLnBrk="1" hangingPunct="1"/>
            <a:r>
              <a:rPr lang="en-US" dirty="0" smtClean="0"/>
              <a:t>Provides sufficient bandwidth</a:t>
            </a:r>
          </a:p>
          <a:p>
            <a:pPr lvl="1" eaLnBrk="1" hangingPunct="1"/>
            <a:r>
              <a:rPr lang="en-US" dirty="0" smtClean="0"/>
              <a:t>Signal arrives without delay</a:t>
            </a:r>
          </a:p>
          <a:p>
            <a:pPr eaLnBrk="1" hangingPunct="1"/>
            <a:r>
              <a:rPr lang="en-US" dirty="0" smtClean="0"/>
              <a:t>Issues PATH statement via RSVP to receiving node</a:t>
            </a:r>
          </a:p>
          <a:p>
            <a:pPr lvl="1" eaLnBrk="1" hangingPunct="1"/>
            <a:r>
              <a:rPr lang="en-US" dirty="0" smtClean="0"/>
              <a:t>Indicates required bandwidth, expected service </a:t>
            </a:r>
            <a:r>
              <a:rPr lang="en-US" dirty="0" smtClean="0"/>
              <a:t>level</a:t>
            </a:r>
          </a:p>
          <a:p>
            <a:pPr eaLnBrk="1" hangingPunct="1"/>
            <a:r>
              <a:rPr lang="en-US" dirty="0"/>
              <a:t>Two service types</a:t>
            </a:r>
          </a:p>
          <a:p>
            <a:pPr lvl="1" eaLnBrk="1" hangingPunct="1"/>
            <a:r>
              <a:rPr lang="en-US" dirty="0"/>
              <a:t>Guaranteed service</a:t>
            </a:r>
          </a:p>
          <a:p>
            <a:pPr lvl="1" eaLnBrk="1" hangingPunct="1"/>
            <a:r>
              <a:rPr lang="en-US" dirty="0"/>
              <a:t>Controlled-load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1D5385-1685-443F-A66C-0425A1FCCBD4}" type="slidenum">
              <a:rPr lang="en-US"/>
              <a:pPr eaLnBrk="1" hangingPunct="1"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RSVP (cont’d.)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</a:t>
            </a:r>
            <a:r>
              <a:rPr lang="en-US" dirty="0" smtClean="0"/>
              <a:t>marks transmission’s path</a:t>
            </a:r>
          </a:p>
          <a:p>
            <a:pPr lvl="1" eaLnBrk="1" hangingPunct="1"/>
            <a:r>
              <a:rPr lang="en-US" dirty="0" smtClean="0"/>
              <a:t>Routers issue PATH message</a:t>
            </a:r>
          </a:p>
          <a:p>
            <a:pPr lvl="1" eaLnBrk="1" hangingPunct="1"/>
            <a:r>
              <a:rPr lang="en-US" dirty="0" smtClean="0"/>
              <a:t>Destination router issues Reservation Request (RESV) message</a:t>
            </a:r>
          </a:p>
          <a:p>
            <a:pPr lvl="2" eaLnBrk="1" hangingPunct="1"/>
            <a:r>
              <a:rPr lang="en-US" dirty="0" smtClean="0"/>
              <a:t>Follows same path in reverse</a:t>
            </a:r>
          </a:p>
          <a:p>
            <a:pPr lvl="2" eaLnBrk="1" hangingPunct="1"/>
            <a:r>
              <a:rPr lang="en-US" dirty="0" smtClean="0"/>
              <a:t>Reiterates information</a:t>
            </a:r>
          </a:p>
          <a:p>
            <a:pPr lvl="2" eaLnBrk="1" hangingPunct="1"/>
            <a:r>
              <a:rPr lang="en-US" dirty="0" smtClean="0"/>
              <a:t>Routers </a:t>
            </a:r>
            <a:r>
              <a:rPr lang="en-US" dirty="0" smtClean="0"/>
              <a:t>allocate </a:t>
            </a:r>
            <a:r>
              <a:rPr lang="en-US" dirty="0" smtClean="0"/>
              <a:t>requested bandwidth</a:t>
            </a:r>
          </a:p>
          <a:p>
            <a:pPr lvl="2" eaLnBrk="1" hangingPunct="1"/>
            <a:r>
              <a:rPr lang="en-US" dirty="0" smtClean="0"/>
              <a:t>Sending node transmits data</a:t>
            </a:r>
          </a:p>
        </p:txBody>
      </p:sp>
      <p:sp>
        <p:nvSpPr>
          <p:cNvPr id="6042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0E7FC4B-443E-4A26-8055-FCB91DC7D9B7}" type="slidenum">
              <a:rPr lang="en-US"/>
              <a:pPr eaLnBrk="1" hangingPunct="1"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RSVP (cont’d.)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RSVP </a:t>
            </a:r>
            <a:r>
              <a:rPr lang="en-US" dirty="0" smtClean="0"/>
              <a:t>messaging separate </a:t>
            </a:r>
            <a:r>
              <a:rPr lang="en-US" dirty="0" smtClean="0"/>
              <a:t>from data transmission</a:t>
            </a:r>
          </a:p>
          <a:p>
            <a:pPr lvl="1" eaLnBrk="1" hangingPunct="1"/>
            <a:r>
              <a:rPr lang="en-US" dirty="0" smtClean="0"/>
              <a:t>Does not modify packets</a:t>
            </a:r>
          </a:p>
          <a:p>
            <a:pPr lvl="1" eaLnBrk="1" hangingPunct="1"/>
            <a:r>
              <a:rPr lang="en-US" dirty="0" smtClean="0"/>
              <a:t>Specifies and manages unidirectional transmission</a:t>
            </a:r>
          </a:p>
          <a:p>
            <a:pPr lvl="2" eaLnBrk="1" hangingPunct="1"/>
            <a:r>
              <a:rPr lang="en-US" dirty="0" smtClean="0"/>
              <a:t>Resource reservation process takes place in both directions</a:t>
            </a:r>
          </a:p>
          <a:p>
            <a:pPr eaLnBrk="1" hangingPunct="1"/>
            <a:r>
              <a:rPr lang="en-US" dirty="0" smtClean="0"/>
              <a:t>RSVP </a:t>
            </a:r>
            <a:r>
              <a:rPr lang="en-US" dirty="0" smtClean="0"/>
              <a:t>emulates </a:t>
            </a:r>
            <a:r>
              <a:rPr lang="en-US" dirty="0" smtClean="0"/>
              <a:t>circuit-switched path</a:t>
            </a:r>
          </a:p>
          <a:p>
            <a:pPr lvl="1" eaLnBrk="1" hangingPunct="1"/>
            <a:r>
              <a:rPr lang="en-US" dirty="0" smtClean="0"/>
              <a:t>Provides excellent QoS</a:t>
            </a:r>
          </a:p>
          <a:p>
            <a:pPr eaLnBrk="1" hangingPunct="1"/>
            <a:r>
              <a:rPr lang="en-US" dirty="0" smtClean="0"/>
              <a:t>Drawback: high overhead</a:t>
            </a:r>
          </a:p>
          <a:p>
            <a:pPr lvl="1" eaLnBrk="1" hangingPunct="1"/>
            <a:r>
              <a:rPr lang="en-US" dirty="0" smtClean="0"/>
              <a:t>Acceptable on small networks</a:t>
            </a:r>
          </a:p>
          <a:p>
            <a:pPr lvl="1" eaLnBrk="1" hangingPunct="1"/>
            <a:r>
              <a:rPr lang="en-US" dirty="0" smtClean="0"/>
              <a:t>Larger networks use </a:t>
            </a:r>
            <a:r>
              <a:rPr lang="en-US" dirty="0" smtClean="0"/>
              <a:t>streamlined techniques: DiffServ</a:t>
            </a:r>
            <a:endParaRPr lang="en-US" dirty="0" smtClean="0"/>
          </a:p>
        </p:txBody>
      </p:sp>
      <p:sp>
        <p:nvSpPr>
          <p:cNvPr id="614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F47661-1F04-43A6-AF2A-731E555E2393}" type="slidenum">
              <a:rPr lang="en-US"/>
              <a:pPr eaLnBrk="1" hangingPunct="1"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DiffServ (Differentiated Service)</a:t>
            </a:r>
            <a:endParaRPr lang="en-US" dirty="0" smtClean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Addresses </a:t>
            </a:r>
            <a:r>
              <a:rPr lang="en-US" dirty="0" smtClean="0"/>
              <a:t>QoS issues throug</a:t>
            </a:r>
            <a:r>
              <a:rPr lang="en-US" dirty="0" smtClean="0"/>
              <a:t>h traffic prioritization</a:t>
            </a:r>
            <a:endParaRPr lang="en-US" dirty="0" smtClean="0"/>
          </a:p>
          <a:p>
            <a:pPr eaLnBrk="1" hangingPunct="1"/>
            <a:r>
              <a:rPr lang="en-US" dirty="0" smtClean="0"/>
              <a:t>Differs from RSVP</a:t>
            </a:r>
          </a:p>
          <a:p>
            <a:pPr lvl="1" eaLnBrk="1" hangingPunct="1"/>
            <a:r>
              <a:rPr lang="en-US" dirty="0" smtClean="0"/>
              <a:t>Modifies actual IP datagram</a:t>
            </a:r>
          </a:p>
          <a:p>
            <a:pPr lvl="1" eaLnBrk="1" hangingPunct="1"/>
            <a:r>
              <a:rPr lang="en-US" dirty="0" smtClean="0"/>
              <a:t>Accounts for all network traffic</a:t>
            </a:r>
          </a:p>
          <a:p>
            <a:pPr eaLnBrk="1" hangingPunct="1"/>
            <a:r>
              <a:rPr lang="en-US" dirty="0" smtClean="0"/>
              <a:t>Can assign different streams different priorities</a:t>
            </a:r>
            <a:endParaRPr lang="en-US" dirty="0" smtClean="0"/>
          </a:p>
          <a:p>
            <a:pPr eaLnBrk="1" hangingPunct="1"/>
            <a:r>
              <a:rPr lang="en-US" dirty="0" smtClean="0"/>
              <a:t>To prioritize traffic</a:t>
            </a:r>
          </a:p>
          <a:p>
            <a:pPr lvl="1" eaLnBrk="1" hangingPunct="1"/>
            <a:r>
              <a:rPr lang="en-US" dirty="0" smtClean="0"/>
              <a:t>IPv4 datagram: DiffServ field</a:t>
            </a:r>
          </a:p>
          <a:p>
            <a:pPr lvl="1" eaLnBrk="1" hangingPunct="1"/>
            <a:r>
              <a:rPr lang="en-US" dirty="0" smtClean="0"/>
              <a:t>IPv6 datagram: Traffic Class field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E77936-FA6B-4F68-A262-832338EE01EF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Terminology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Multicasting</a:t>
            </a:r>
          </a:p>
          <a:p>
            <a:pPr lvl="1" eaLnBrk="1" hangingPunct="1"/>
            <a:r>
              <a:rPr lang="en-US" dirty="0" smtClean="0"/>
              <a:t>One node transmits same content to every client in group</a:t>
            </a:r>
          </a:p>
          <a:p>
            <a:pPr eaLnBrk="1" hangingPunct="1"/>
            <a:r>
              <a:rPr lang="en-US" dirty="0" smtClean="0"/>
              <a:t>Video over IP</a:t>
            </a:r>
          </a:p>
          <a:p>
            <a:pPr lvl="1" eaLnBrk="1" hangingPunct="1"/>
            <a:r>
              <a:rPr lang="en-US" dirty="0" smtClean="0"/>
              <a:t>IPTV, videoconferencing, streaming video, IP multicasting</a:t>
            </a:r>
          </a:p>
          <a:p>
            <a:pPr eaLnBrk="1" hangingPunct="1"/>
            <a:r>
              <a:rPr lang="en-US" dirty="0" smtClean="0"/>
              <a:t>Unified communications (unified messaging) service</a:t>
            </a:r>
          </a:p>
          <a:p>
            <a:pPr lvl="1" eaLnBrk="1" hangingPunct="1"/>
            <a:r>
              <a:rPr lang="en-US" dirty="0" smtClean="0"/>
              <a:t>Several communication forms available from single user interface</a:t>
            </a:r>
          </a:p>
        </p:txBody>
      </p:sp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1B0A49-3077-4B10-A224-3B1006DB17AB}" type="slidenum">
              <a:rPr lang="en-US"/>
              <a:pPr eaLnBrk="1" hangingPunct="1"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DiffServ (cont’d.)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forwarding types</a:t>
            </a:r>
          </a:p>
          <a:p>
            <a:pPr lvl="1" eaLnBrk="1" hangingPunct="1"/>
            <a:r>
              <a:rPr lang="en-US" dirty="0" smtClean="0"/>
              <a:t>EF (Expedited Forwarding)</a:t>
            </a:r>
          </a:p>
          <a:p>
            <a:pPr lvl="2" eaLnBrk="1" hangingPunct="1"/>
            <a:r>
              <a:rPr lang="en-US" dirty="0" smtClean="0"/>
              <a:t>Data stream assigned minimum departure rate</a:t>
            </a:r>
          </a:p>
          <a:p>
            <a:pPr lvl="2" eaLnBrk="1" hangingPunct="1"/>
            <a:r>
              <a:rPr lang="en-US" dirty="0" smtClean="0"/>
              <a:t>Circumvents delays</a:t>
            </a:r>
          </a:p>
          <a:p>
            <a:pPr lvl="1" eaLnBrk="1" hangingPunct="1"/>
            <a:r>
              <a:rPr lang="en-US" dirty="0" smtClean="0"/>
              <a:t>AF (Assured Forwarding)</a:t>
            </a:r>
          </a:p>
          <a:p>
            <a:pPr lvl="2" eaLnBrk="1" hangingPunct="1"/>
            <a:r>
              <a:rPr lang="en-US" dirty="0" smtClean="0"/>
              <a:t>Data streams assigned different router resource levels</a:t>
            </a:r>
          </a:p>
          <a:p>
            <a:pPr lvl="2" eaLnBrk="1" hangingPunct="1"/>
            <a:r>
              <a:rPr lang="en-US" dirty="0" smtClean="0"/>
              <a:t>Prioritizes data handling</a:t>
            </a:r>
          </a:p>
          <a:p>
            <a:pPr lvl="2" eaLnBrk="1" hangingPunct="1"/>
            <a:r>
              <a:rPr lang="en-US" dirty="0" smtClean="0"/>
              <a:t>No guarantee of on </a:t>
            </a:r>
            <a:r>
              <a:rPr lang="en-US" dirty="0" smtClean="0"/>
              <a:t>time, in sequence packet </a:t>
            </a:r>
            <a:r>
              <a:rPr lang="en-US" dirty="0" smtClean="0"/>
              <a:t>arrival</a:t>
            </a:r>
            <a:endParaRPr lang="en-US" dirty="0" smtClean="0"/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0C7B3C-D939-4F39-80F0-8AC90ED1A20B}" type="slidenum">
              <a:rPr lang="en-US"/>
              <a:pPr eaLnBrk="1" hangingPunct="1"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(Multiprotocol Label Switching)</a:t>
            </a:r>
            <a:endParaRPr lang="en-US" dirty="0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Modifies data streams at Network layer</a:t>
            </a:r>
          </a:p>
          <a:p>
            <a:r>
              <a:rPr lang="en-US" dirty="0" smtClean="0"/>
              <a:t>Replaces IP datagram header with label:</a:t>
            </a:r>
          </a:p>
          <a:p>
            <a:pPr lvl="1"/>
            <a:r>
              <a:rPr lang="en-US" dirty="0" smtClean="0"/>
              <a:t>At first router data stream encounters</a:t>
            </a:r>
          </a:p>
          <a:p>
            <a:pPr lvl="1"/>
            <a:r>
              <a:rPr lang="en-US" dirty="0"/>
              <a:t>Next router revises label</a:t>
            </a:r>
          </a:p>
          <a:p>
            <a:pPr lvl="1"/>
            <a:r>
              <a:rPr lang="en-US" dirty="0" smtClean="0"/>
              <a:t>Label contains packet forwarding information</a:t>
            </a:r>
          </a:p>
          <a:p>
            <a:r>
              <a:rPr lang="en-US" dirty="0" smtClean="0"/>
              <a:t>Considers network congestion</a:t>
            </a:r>
          </a:p>
          <a:p>
            <a:r>
              <a:rPr lang="en-US" dirty="0" smtClean="0"/>
              <a:t>Very fast forwarding</a:t>
            </a:r>
          </a:p>
          <a:p>
            <a:r>
              <a:rPr lang="en-US" dirty="0" smtClean="0"/>
              <a:t>Destination IP address compared to routing tables</a:t>
            </a:r>
          </a:p>
          <a:p>
            <a:pPr lvl="1"/>
            <a:r>
              <a:rPr lang="en-US" dirty="0" smtClean="0"/>
              <a:t>Forward data to closest matching node</a:t>
            </a:r>
            <a:endParaRPr lang="en-US" dirty="0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75278F5-1CBA-47E0-BBC9-EF5B2CF05BF1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VoIP services carry voice signals over TCP/IP protocol</a:t>
            </a:r>
          </a:p>
          <a:p>
            <a:pPr eaLnBrk="1" hangingPunct="1"/>
            <a:r>
              <a:rPr lang="en-US" dirty="0" smtClean="0"/>
              <a:t>Four ways to connect </a:t>
            </a:r>
            <a:r>
              <a:rPr lang="en-US" dirty="0" smtClean="0"/>
              <a:t>V</a:t>
            </a:r>
            <a:r>
              <a:rPr lang="en-US" dirty="0" smtClean="0"/>
              <a:t>oIP clients to IP networks</a:t>
            </a:r>
            <a:endParaRPr lang="en-US" dirty="0"/>
          </a:p>
          <a:p>
            <a:pPr eaLnBrk="1" hangingPunct="1"/>
            <a:r>
              <a:rPr lang="en-US" dirty="0" smtClean="0"/>
              <a:t>Streaming video can be delivered live or on-demand</a:t>
            </a:r>
          </a:p>
          <a:p>
            <a:pPr eaLnBrk="1" hangingPunct="1"/>
            <a:r>
              <a:rPr lang="en-US" dirty="0" smtClean="0"/>
              <a:t>IPTV television signals travel over packet-switched connections</a:t>
            </a:r>
          </a:p>
          <a:p>
            <a:pPr eaLnBrk="1" hangingPunct="1"/>
            <a:r>
              <a:rPr lang="en-US" dirty="0" smtClean="0"/>
              <a:t>Video </a:t>
            </a:r>
            <a:r>
              <a:rPr lang="en-US" dirty="0"/>
              <a:t>bridges </a:t>
            </a:r>
            <a:r>
              <a:rPr lang="en-US" dirty="0" smtClean="0"/>
              <a:t>manage communication for videoconferences</a:t>
            </a:r>
            <a:endParaRPr lang="en-US" dirty="0" smtClean="0"/>
          </a:p>
          <a:p>
            <a:pPr eaLnBrk="1" hangingPunct="1"/>
            <a:r>
              <a:rPr lang="en-US" dirty="0" smtClean="0"/>
              <a:t>H.323 standard</a:t>
            </a:r>
          </a:p>
          <a:p>
            <a:pPr lvl="1" eaLnBrk="1" hangingPunct="1"/>
            <a:r>
              <a:rPr lang="en-US" dirty="0"/>
              <a:t>D</a:t>
            </a:r>
            <a:r>
              <a:rPr lang="en-US" dirty="0" smtClean="0"/>
              <a:t>escribes architecture and protocols for managing multimedia sessions on a packet-switched network</a:t>
            </a:r>
            <a:endParaRPr lang="en-US" dirty="0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343586-CF96-439B-AA31-CCFDEEF4FC50}" type="slidenum">
              <a:rPr lang="en-US"/>
              <a:pPr eaLnBrk="1" hangingPunct="1"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VoIP Applications and Interfaces</a:t>
            </a:r>
          </a:p>
        </p:txBody>
      </p:sp>
      <p:sp>
        <p:nvSpPr>
          <p:cNvPr id="921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Reasons for implementing VoIP</a:t>
            </a:r>
          </a:p>
          <a:p>
            <a:pPr lvl="1" eaLnBrk="1" hangingPunct="1"/>
            <a:r>
              <a:rPr lang="en-US" dirty="0" smtClean="0"/>
              <a:t>Lower voice call cost</a:t>
            </a:r>
          </a:p>
          <a:p>
            <a:pPr lvl="1" eaLnBrk="1" hangingPunct="1"/>
            <a:r>
              <a:rPr lang="en-US" dirty="0" smtClean="0"/>
              <a:t>New, enhanced features and applications</a:t>
            </a:r>
          </a:p>
          <a:p>
            <a:pPr lvl="1" eaLnBrk="1" hangingPunct="1"/>
            <a:r>
              <a:rPr lang="en-US" dirty="0" smtClean="0"/>
              <a:t>Centralize voice and data network management</a:t>
            </a:r>
          </a:p>
          <a:p>
            <a:pPr eaLnBrk="1" hangingPunct="1"/>
            <a:r>
              <a:rPr lang="en-US" dirty="0" smtClean="0"/>
              <a:t>Voice and data configurations</a:t>
            </a:r>
          </a:p>
          <a:p>
            <a:pPr lvl="1" eaLnBrk="1" hangingPunct="1"/>
            <a:r>
              <a:rPr lang="en-US" dirty="0" smtClean="0"/>
              <a:t>Traditional telephone (sends, receives analog signals)</a:t>
            </a:r>
          </a:p>
          <a:p>
            <a:pPr lvl="1" eaLnBrk="1" hangingPunct="1"/>
            <a:r>
              <a:rPr lang="en-US" dirty="0" smtClean="0"/>
              <a:t>Telephone specially designed for TCP/IP transmission</a:t>
            </a:r>
          </a:p>
          <a:p>
            <a:pPr lvl="1" eaLnBrk="1" hangingPunct="1"/>
            <a:r>
              <a:rPr lang="en-US" dirty="0" smtClean="0"/>
              <a:t>Computer with microphone, speaker, VoIP client software</a:t>
            </a:r>
          </a:p>
          <a:p>
            <a:pPr lvl="1" eaLnBrk="1" hangingPunct="1"/>
            <a:r>
              <a:rPr lang="en-US" dirty="0" smtClean="0"/>
              <a:t>Mixture of these types</a:t>
            </a: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5C8651-A0CB-4B63-9BCE-EAA7E8B86E4B}" type="slidenum">
              <a:rPr lang="en-US"/>
              <a:pPr eaLnBrk="1" hangingPunct="1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Analog Telephones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Traditional telephone used for VoIP</a:t>
            </a:r>
          </a:p>
          <a:p>
            <a:pPr lvl="1" eaLnBrk="1" hangingPunct="1"/>
            <a:r>
              <a:rPr lang="en-US" dirty="0" smtClean="0"/>
              <a:t>Signals converted to digital form</a:t>
            </a:r>
          </a:p>
          <a:p>
            <a:pPr eaLnBrk="1" hangingPunct="1"/>
            <a:r>
              <a:rPr lang="en-US" dirty="0" smtClean="0"/>
              <a:t>Codec</a:t>
            </a:r>
          </a:p>
          <a:p>
            <a:pPr lvl="1" eaLnBrk="1" hangingPunct="1"/>
            <a:r>
              <a:rPr lang="en-US" dirty="0" smtClean="0"/>
              <a:t>Method of compressing, encoding, analog signals</a:t>
            </a:r>
          </a:p>
          <a:p>
            <a:pPr eaLnBrk="1" hangingPunct="1"/>
            <a:r>
              <a:rPr lang="en-US" dirty="0" smtClean="0"/>
              <a:t>ATA (analog telephone adapter)</a:t>
            </a:r>
          </a:p>
          <a:p>
            <a:pPr lvl="1" eaLnBrk="1" hangingPunct="1"/>
            <a:r>
              <a:rPr lang="en-US" dirty="0" smtClean="0"/>
              <a:t>Card within computer </a:t>
            </a:r>
            <a:r>
              <a:rPr lang="en-US" dirty="0" smtClean="0"/>
              <a:t>workstation</a:t>
            </a:r>
            <a:endParaRPr lang="en-US" dirty="0" smtClean="0"/>
          </a:p>
          <a:p>
            <a:pPr lvl="1" eaLnBrk="1" hangingPunct="1"/>
            <a:r>
              <a:rPr lang="en-US" dirty="0" smtClean="0"/>
              <a:t>Externally attached device</a:t>
            </a:r>
          </a:p>
          <a:p>
            <a:pPr lvl="1" eaLnBrk="1" hangingPunct="1"/>
            <a:r>
              <a:rPr lang="en-US" dirty="0" smtClean="0"/>
              <a:t>Telephone line connects to RJ-11 adapter port</a:t>
            </a:r>
          </a:p>
          <a:p>
            <a:pPr lvl="1" eaLnBrk="1" hangingPunct="1"/>
            <a:r>
              <a:rPr lang="en-US" dirty="0" smtClean="0"/>
              <a:t>Converts analog voice signals to IP packets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D20B3D-EFBF-4E37-BBD3-5A6623A6BF36}" type="slidenum">
              <a:rPr lang="en-US"/>
              <a:pPr eaLnBrk="1" hangingPunct="1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09599F-0A10-464F-805B-22F30C47E687}" type="slidenum">
              <a:rPr lang="en-US"/>
              <a:pPr eaLnBrk="1" hangingPunct="1"/>
              <a:t>9</a:t>
            </a:fld>
            <a:endParaRPr lang="en-US" dirty="0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5553075" cy="419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39844" y="5105400"/>
            <a:ext cx="4154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12-1 ATA (analog telephone adapter)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639844" y="5443954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Grandstream Networks, Inc.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2870</Words>
  <Application>Microsoft Office PowerPoint</Application>
  <PresentationFormat>On-screen Show (4:3)</PresentationFormat>
  <Paragraphs>587</Paragraphs>
  <Slides>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3_Default Design</vt:lpstr>
      <vt:lpstr>1_Default Design</vt:lpstr>
      <vt:lpstr>Network+ Guide to Networks 6th Edition</vt:lpstr>
      <vt:lpstr>Objectives</vt:lpstr>
      <vt:lpstr>Terminology</vt:lpstr>
      <vt:lpstr>Terminology (cont’d.)</vt:lpstr>
      <vt:lpstr>Terminology (cont’d.)</vt:lpstr>
      <vt:lpstr>Terminology (cont’d.)</vt:lpstr>
      <vt:lpstr>VoIP Applications and Interfaces</vt:lpstr>
      <vt:lpstr>Analog Telephones</vt:lpstr>
      <vt:lpstr>PowerPoint Presentation</vt:lpstr>
      <vt:lpstr>Analog Telephones (cont’d.)</vt:lpstr>
      <vt:lpstr>PowerPoint Presentation</vt:lpstr>
      <vt:lpstr>Analog Telephones (cont’d.)</vt:lpstr>
      <vt:lpstr>PowerPoint Presentation</vt:lpstr>
      <vt:lpstr>Analog Telephones (cont’d.)</vt:lpstr>
      <vt:lpstr>Analog Telephones (cont’d.)</vt:lpstr>
      <vt:lpstr>PowerPoint Presentation</vt:lpstr>
      <vt:lpstr>IP Telephones</vt:lpstr>
      <vt:lpstr>PowerPoint Presentation</vt:lpstr>
      <vt:lpstr>IP Telephones (cont’d.)</vt:lpstr>
      <vt:lpstr>IP Telephones (cont’d.)</vt:lpstr>
      <vt:lpstr>PowerPoint Presentation</vt:lpstr>
      <vt:lpstr>Softphones</vt:lpstr>
      <vt:lpstr>Softphones (cont’d.)</vt:lpstr>
      <vt:lpstr>PowerPoint Presentation</vt:lpstr>
      <vt:lpstr>PowerPoint Presentation</vt:lpstr>
      <vt:lpstr>Video-over-IP Applications and Interfaces</vt:lpstr>
      <vt:lpstr>Streaming Video</vt:lpstr>
      <vt:lpstr>Streaming Video (cont’d.)</vt:lpstr>
      <vt:lpstr>PowerPoint Presentation</vt:lpstr>
      <vt:lpstr>Streaming Video (cont’d.)</vt:lpstr>
      <vt:lpstr>IPTV (IP Television)</vt:lpstr>
      <vt:lpstr>PowerPoint Presentation</vt:lpstr>
      <vt:lpstr>IPTV (cont’d.)</vt:lpstr>
      <vt:lpstr>IPTV (cont’d.)</vt:lpstr>
      <vt:lpstr>Videoconferencing</vt:lpstr>
      <vt:lpstr>Videoconferencing (cont’d.)</vt:lpstr>
      <vt:lpstr>PowerPoint Presentation</vt:lpstr>
      <vt:lpstr>Videoconferencing (cont’d.)</vt:lpstr>
      <vt:lpstr>Signaling Protocols</vt:lpstr>
      <vt:lpstr>H.323</vt:lpstr>
      <vt:lpstr>PowerPoint Presentation</vt:lpstr>
      <vt:lpstr>H.323 (cont’d.)</vt:lpstr>
      <vt:lpstr>H.323 (cont’d.)</vt:lpstr>
      <vt:lpstr>SIP (Session Initiation Protocol)</vt:lpstr>
      <vt:lpstr>SIP (cont’d.)</vt:lpstr>
      <vt:lpstr>PowerPoint Presentation</vt:lpstr>
      <vt:lpstr>SIP (cont’d.)</vt:lpstr>
      <vt:lpstr>MGCP (Media Gateway Control Protocol) and MEGACO (H.248)</vt:lpstr>
      <vt:lpstr>MGCP and MEGACO (cont’d.)</vt:lpstr>
      <vt:lpstr>PowerPoint Presentation</vt:lpstr>
      <vt:lpstr>MGCP and MEGACO (cont’d.)</vt:lpstr>
      <vt:lpstr>Transport Protocols</vt:lpstr>
      <vt:lpstr>RTP (Real-time Transport Protocol)</vt:lpstr>
      <vt:lpstr>RTCP (Real-time Transport Control Protocol)</vt:lpstr>
      <vt:lpstr>QoS (Quality of Service) Assurance</vt:lpstr>
      <vt:lpstr>RSVP (Resource Reservation Protocol)</vt:lpstr>
      <vt:lpstr>RSVP (cont’d.)</vt:lpstr>
      <vt:lpstr>RSVP (cont’d.)</vt:lpstr>
      <vt:lpstr>DiffServ (Differentiated Service)</vt:lpstr>
      <vt:lpstr>DiffServ (cont’d.)</vt:lpstr>
      <vt:lpstr>MPLS (Multiprotocol Label Switching)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Network+ Guide to Networks 6th Edition</dc:title>
  <dc:creator/>
  <cp:lastModifiedBy>Jennifer</cp:lastModifiedBy>
  <cp:revision>708</cp:revision>
  <dcterms:created xsi:type="dcterms:W3CDTF">2007-07-09T21:56:01Z</dcterms:created>
  <dcterms:modified xsi:type="dcterms:W3CDTF">2012-04-29T21:58:25Z</dcterms:modified>
</cp:coreProperties>
</file>